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54" r:id="rId3"/>
    <p:sldId id="310" r:id="rId4"/>
    <p:sldId id="338" r:id="rId5"/>
    <p:sldId id="339" r:id="rId6"/>
    <p:sldId id="355" r:id="rId7"/>
    <p:sldId id="356" r:id="rId8"/>
    <p:sldId id="297" r:id="rId9"/>
    <p:sldId id="358" r:id="rId10"/>
    <p:sldId id="359" r:id="rId11"/>
    <p:sldId id="360" r:id="rId12"/>
    <p:sldId id="361" r:id="rId13"/>
    <p:sldId id="346" r:id="rId14"/>
    <p:sldId id="347" r:id="rId15"/>
    <p:sldId id="286" r:id="rId16"/>
    <p:sldId id="362" r:id="rId17"/>
    <p:sldId id="348" r:id="rId18"/>
    <p:sldId id="363" r:id="rId19"/>
    <p:sldId id="349" r:id="rId20"/>
    <p:sldId id="307" r:id="rId21"/>
    <p:sldId id="353" r:id="rId22"/>
    <p:sldId id="305" r:id="rId2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3689" autoAdjust="0"/>
  </p:normalViewPr>
  <p:slideViewPr>
    <p:cSldViewPr snapToGrid="0" showGuides="1">
      <p:cViewPr varScale="1">
        <p:scale>
          <a:sx n="107" d="100"/>
          <a:sy n="107" d="100"/>
        </p:scale>
        <p:origin x="768" y="78"/>
      </p:cViewPr>
      <p:guideLst>
        <p:guide orient="horz" pos="2160"/>
        <p:guide pos="384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2021/10/15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203924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11</a:t>
            </a:fld>
            <a:endParaRPr lang="zh-TW" altLang="en-US"/>
          </a:p>
        </p:txBody>
      </p:sp>
    </p:spTree>
    <p:extLst>
      <p:ext uri="{BB962C8B-B14F-4D97-AF65-F5344CB8AC3E}">
        <p14:creationId xmlns:p14="http://schemas.microsoft.com/office/powerpoint/2010/main" val="2996402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2759921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13</a:t>
            </a:fld>
            <a:endParaRPr lang="zh-TW" altLang="en-US"/>
          </a:p>
        </p:txBody>
      </p:sp>
    </p:spTree>
    <p:extLst>
      <p:ext uri="{BB962C8B-B14F-4D97-AF65-F5344CB8AC3E}">
        <p14:creationId xmlns:p14="http://schemas.microsoft.com/office/powerpoint/2010/main" val="1468082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14</a:t>
            </a:fld>
            <a:endParaRPr lang="zh-TW" altLang="en-US"/>
          </a:p>
        </p:txBody>
      </p:sp>
    </p:spTree>
    <p:extLst>
      <p:ext uri="{BB962C8B-B14F-4D97-AF65-F5344CB8AC3E}">
        <p14:creationId xmlns:p14="http://schemas.microsoft.com/office/powerpoint/2010/main" val="1008591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15</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16</a:t>
            </a:fld>
            <a:endParaRPr lang="zh-TW" altLang="en-US"/>
          </a:p>
        </p:txBody>
      </p:sp>
    </p:spTree>
    <p:extLst>
      <p:ext uri="{BB962C8B-B14F-4D97-AF65-F5344CB8AC3E}">
        <p14:creationId xmlns:p14="http://schemas.microsoft.com/office/powerpoint/2010/main" val="2710947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17</a:t>
            </a:fld>
            <a:endParaRPr lang="zh-TW" altLang="en-US"/>
          </a:p>
        </p:txBody>
      </p:sp>
    </p:spTree>
    <p:extLst>
      <p:ext uri="{BB962C8B-B14F-4D97-AF65-F5344CB8AC3E}">
        <p14:creationId xmlns:p14="http://schemas.microsoft.com/office/powerpoint/2010/main" val="34062630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latin typeface="微軟正黑體" panose="020B0604030504040204" pitchFamily="34" charset="-120"/>
                <a:ea typeface="微軟正黑體" panose="020B0604030504040204" pitchFamily="34" charset="-120"/>
              </a:rPr>
              <a:t>自變量</a:t>
            </a:r>
            <a:r>
              <a:rPr lang="en-US" altLang="zh-TW" sz="1200" dirty="0">
                <a:latin typeface="微軟正黑體" panose="020B0604030504040204" pitchFamily="34" charset="-120"/>
                <a:ea typeface="微軟正黑體" panose="020B0604030504040204" pitchFamily="34" charset="-120"/>
              </a:rPr>
              <a:t>why</a:t>
            </a:r>
            <a:r>
              <a:rPr lang="zh-TW" altLang="en-US" sz="1200" dirty="0">
                <a:latin typeface="微軟正黑體" panose="020B0604030504040204" pitchFamily="34" charset="-120"/>
                <a:ea typeface="微軟正黑體" panose="020B0604030504040204" pitchFamily="34" charset="-120"/>
              </a:rPr>
              <a:t>信息有顯著的主效應，</a:t>
            </a:r>
            <a:r>
              <a:rPr lang="en-US" altLang="zh-TW" sz="1200" dirty="0">
                <a:latin typeface="微軟正黑體" panose="020B0604030504040204" pitchFamily="34" charset="-120"/>
                <a:ea typeface="微軟正黑體" panose="020B0604030504040204" pitchFamily="34" charset="-120"/>
              </a:rPr>
              <a:t>F(1, 60) = 4.79, p &lt; 0.05</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18</a:t>
            </a:fld>
            <a:endParaRPr lang="zh-TW" altLang="en-US"/>
          </a:p>
        </p:txBody>
      </p:sp>
    </p:spTree>
    <p:extLst>
      <p:ext uri="{BB962C8B-B14F-4D97-AF65-F5344CB8AC3E}">
        <p14:creationId xmlns:p14="http://schemas.microsoft.com/office/powerpoint/2010/main" val="4091678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latin typeface="微軟正黑體" panose="020B0604030504040204" pitchFamily="34" charset="-120"/>
                <a:ea typeface="微軟正黑體" panose="020B0604030504040204" pitchFamily="34" charset="-120"/>
              </a:rPr>
              <a:t>自變量</a:t>
            </a:r>
            <a:r>
              <a:rPr lang="en-US" altLang="zh-TW" sz="1200" dirty="0">
                <a:latin typeface="微軟正黑體" panose="020B0604030504040204" pitchFamily="34" charset="-120"/>
                <a:ea typeface="微軟正黑體" panose="020B0604030504040204" pitchFamily="34" charset="-120"/>
              </a:rPr>
              <a:t>why</a:t>
            </a:r>
            <a:r>
              <a:rPr lang="zh-TW" altLang="en-US" sz="1200" dirty="0">
                <a:latin typeface="微軟正黑體" panose="020B0604030504040204" pitchFamily="34" charset="-120"/>
                <a:ea typeface="微軟正黑體" panose="020B0604030504040204" pitchFamily="34" charset="-120"/>
              </a:rPr>
              <a:t>信息有顯著的主效應，</a:t>
            </a:r>
            <a:r>
              <a:rPr lang="en-US" altLang="zh-TW" sz="1200" dirty="0">
                <a:latin typeface="微軟正黑體" panose="020B0604030504040204" pitchFamily="34" charset="-120"/>
                <a:ea typeface="微軟正黑體" panose="020B0604030504040204" pitchFamily="34" charset="-120"/>
              </a:rPr>
              <a:t>F(1, 60) = 4.79, p &lt; 0.05</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19</a:t>
            </a:fld>
            <a:endParaRPr lang="zh-TW" altLang="en-US"/>
          </a:p>
        </p:txBody>
      </p:sp>
    </p:spTree>
    <p:extLst>
      <p:ext uri="{BB962C8B-B14F-4D97-AF65-F5344CB8AC3E}">
        <p14:creationId xmlns:p14="http://schemas.microsoft.com/office/powerpoint/2010/main" val="3740377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2165146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20</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143270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1184670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342043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1230856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latin typeface="微軟正黑體" panose="020B0604030504040204" pitchFamily="34" charset="-120"/>
                <a:ea typeface="微軟正黑體" panose="020B0604030504040204" pitchFamily="34" charset="-120"/>
              </a:rPr>
              <a:t>環保駕駛風格</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Barkenbus</a:t>
            </a:r>
            <a:r>
              <a:rPr lang="en-US" altLang="zh-TW" dirty="0">
                <a:latin typeface="微軟正黑體" panose="020B0604030504040204" pitchFamily="34" charset="-120"/>
                <a:ea typeface="微軟正黑體" panose="020B0604030504040204" pitchFamily="34" charset="-120"/>
              </a:rPr>
              <a:t>, 2010)</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183078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67A3A519-8A52-4BDD-9211-1C8A58154E68}"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F9349DA1-5841-4617-9937-B37F95958C5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7A8E3B5-8749-4012-B107-7C3C6A8BFAB4}"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CFF7494-9D27-49D6-9351-67B65D29E31D}"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2021/10/15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16DE8285-DCD1-4876-AAE7-3BD57981D6D5}"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29E1D2D1-AF21-4212-8A69-8758931022CC}" type="datetime1">
              <a:rPr lang="zh-TW" altLang="en-US" smtClean="0"/>
              <a:t>2021/10/15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FCC5EB76-F1B5-49C4-8E51-AFF1AAFCC4AF}" type="datetime1">
              <a:rPr lang="zh-TW" altLang="en-US" smtClean="0"/>
              <a:t>2021/10/15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2021/10/15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2021/10/15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2021/10/15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iencedirect.com/science/article/pii/S0379711219307295?casa_token=MNt4--ohkDsAAAAA:udW1ehVc42kmL-zSxAVwsvuCUl_reJnzuj5yRqK_twb-LaNTNuDD4q7T2MKIcErhVoEorH0rdmQ#tbl1fna"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ciencedirect.com/science/article/pii/S0379711219307295?casa_token=MNt4--ohkDsAAAAA:udW1ehVc42kmL-zSxAVwsvuCUl_reJnzuj5yRqK_twb-LaNTNuDD4q7T2MKIcErhVoEorH0rdmQ#bib6"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374764" y="364169"/>
            <a:ext cx="11442471" cy="2200275"/>
          </a:xfrm>
          <a:solidFill>
            <a:schemeClr val="bg1"/>
          </a:solidFill>
          <a:ln w="57150">
            <a:solidFill>
              <a:srgbClr val="FFC000"/>
            </a:solidFill>
          </a:ln>
        </p:spPr>
        <p:txBody>
          <a:bodyPr vert="horz" lIns="91440" tIns="45720" rIns="91440" bIns="45720" rtlCol="0" anchor="b">
            <a:normAutofit fontScale="90000"/>
          </a:bodyPr>
          <a:lstStyle/>
          <a:p>
            <a:pPr>
              <a:lnSpc>
                <a:spcPct val="150000"/>
              </a:lnSpc>
            </a:pPr>
            <a:r>
              <a:rPr lang="en-US" altLang="zh-TW" sz="3600" b="1" dirty="0"/>
              <a:t>Evacuation elevators in an underground metro station: A Virtual Reality evacuation experiment</a:t>
            </a:r>
            <a:br>
              <a:rPr lang="en-US" altLang="zh-TW" sz="3600" b="1" dirty="0"/>
            </a:br>
            <a:r>
              <a:rPr lang="zh-TW" altLang="en-US" sz="2700" dirty="0">
                <a:latin typeface="微軟正黑體" panose="020B0604030504040204" pitchFamily="34" charset="-120"/>
                <a:ea typeface="微軟正黑體" panose="020B0604030504040204" pitchFamily="34" charset="-120"/>
              </a:rPr>
              <a:t>地下地鐵站的疏散電梯：虛擬現實疏散實驗</a:t>
            </a:r>
          </a:p>
        </p:txBody>
      </p:sp>
      <p:sp>
        <p:nvSpPr>
          <p:cNvPr id="3" name="副標題 2"/>
          <p:cNvSpPr>
            <a:spLocks noGrp="1"/>
          </p:cNvSpPr>
          <p:nvPr>
            <p:ph type="subTitle" idx="1"/>
          </p:nvPr>
        </p:nvSpPr>
        <p:spPr>
          <a:xfrm>
            <a:off x="509844" y="3078168"/>
            <a:ext cx="11802605"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a:latin typeface="微軟正黑體" panose="020B0604030504040204" pitchFamily="34" charset="-120"/>
                <a:ea typeface="微軟正黑體" panose="020B0604030504040204" pitchFamily="34" charset="-120"/>
              </a:rPr>
              <a:t>:</a:t>
            </a:r>
            <a:r>
              <a:rPr lang="de-DE" altLang="zh-TW" dirty="0"/>
              <a:t>Mossberg, A., Nilsson, D., &amp; Wahlqvist, J. (2021)</a:t>
            </a:r>
          </a:p>
          <a:p>
            <a:pPr algn="l" fontAlgn="ctr"/>
            <a:r>
              <a:rPr lang="en-US" altLang="zh-TW" dirty="0"/>
              <a:t>Fire Safety Journal, 120, 103091..</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247443" y="4230588"/>
            <a:ext cx="9915231" cy="2308324"/>
          </a:xfrm>
          <a:prstGeom prst="rect">
            <a:avLst/>
          </a:prstGeom>
        </p:spPr>
        <p:txBody>
          <a:bodyPr wrap="square">
            <a:spAutoFit/>
          </a:bodyPr>
          <a:lstStyle/>
          <a:p>
            <a:r>
              <a:rPr lang="en-US" altLang="zh-TW" sz="2400" b="1" dirty="0">
                <a:solidFill>
                  <a:srgbClr val="2E2E2E"/>
                </a:solidFill>
                <a:latin typeface="NexusSerif"/>
              </a:rPr>
              <a:t>Keywords</a:t>
            </a:r>
          </a:p>
          <a:p>
            <a:pPr algn="l"/>
            <a:r>
              <a:rPr lang="en-US" altLang="zh-TW" sz="2400" b="0" i="0" dirty="0">
                <a:solidFill>
                  <a:srgbClr val="2E2E2E"/>
                </a:solidFill>
                <a:effectLst/>
                <a:latin typeface="NexusSerif"/>
              </a:rPr>
              <a:t>Underground metro station</a:t>
            </a:r>
            <a:r>
              <a:rPr lang="zh-TW" altLang="en-US" sz="2400" b="0" i="0" dirty="0">
                <a:solidFill>
                  <a:srgbClr val="2E2E2E"/>
                </a:solidFill>
                <a:effectLst/>
                <a:latin typeface="NexusSerif"/>
              </a:rPr>
              <a:t>、</a:t>
            </a:r>
            <a:r>
              <a:rPr lang="en-US" altLang="zh-TW" sz="2400" b="0" i="0" dirty="0">
                <a:solidFill>
                  <a:srgbClr val="2E2E2E"/>
                </a:solidFill>
                <a:effectLst/>
                <a:latin typeface="NexusSerif"/>
              </a:rPr>
              <a:t>Evacuation elevators</a:t>
            </a:r>
            <a:r>
              <a:rPr lang="zh-TW" altLang="en-US" sz="2400" b="0" i="0" dirty="0">
                <a:solidFill>
                  <a:srgbClr val="2E2E2E"/>
                </a:solidFill>
                <a:effectLst/>
                <a:latin typeface="NexusSerif"/>
              </a:rPr>
              <a:t>、</a:t>
            </a:r>
            <a:endParaRPr lang="en-US" altLang="zh-TW" sz="2400" b="0" i="0" dirty="0">
              <a:solidFill>
                <a:srgbClr val="2E2E2E"/>
              </a:solidFill>
              <a:effectLst/>
              <a:latin typeface="NexusSerif"/>
            </a:endParaRPr>
          </a:p>
          <a:p>
            <a:pPr algn="l"/>
            <a:r>
              <a:rPr lang="en-US" altLang="zh-TW" sz="2400" b="0" i="0" dirty="0">
                <a:solidFill>
                  <a:srgbClr val="2E2E2E"/>
                </a:solidFill>
                <a:effectLst/>
                <a:latin typeface="NexusSerif"/>
              </a:rPr>
              <a:t>Human </a:t>
            </a:r>
            <a:r>
              <a:rPr lang="en-US" altLang="zh-TW" sz="2400" b="0" i="0" dirty="0" err="1">
                <a:solidFill>
                  <a:srgbClr val="2E2E2E"/>
                </a:solidFill>
                <a:effectLst/>
                <a:latin typeface="NexusSerif"/>
              </a:rPr>
              <a:t>behaviour</a:t>
            </a:r>
            <a:r>
              <a:rPr lang="zh-TW" altLang="en-US" sz="2400" b="0" i="0" dirty="0">
                <a:solidFill>
                  <a:srgbClr val="2E2E2E"/>
                </a:solidFill>
                <a:effectLst/>
                <a:latin typeface="NexusSerif"/>
              </a:rPr>
              <a:t>、</a:t>
            </a:r>
            <a:r>
              <a:rPr lang="en-US" altLang="zh-TW" sz="2400" b="0" i="0" dirty="0">
                <a:solidFill>
                  <a:srgbClr val="2E2E2E"/>
                </a:solidFill>
                <a:effectLst/>
                <a:latin typeface="NexusSerif"/>
              </a:rPr>
              <a:t>Exit choice</a:t>
            </a:r>
            <a:r>
              <a:rPr lang="zh-TW" altLang="en-US" sz="2400" b="0" i="0" dirty="0">
                <a:solidFill>
                  <a:srgbClr val="2E2E2E"/>
                </a:solidFill>
                <a:effectLst/>
                <a:latin typeface="NexusSerif"/>
              </a:rPr>
              <a:t>、</a:t>
            </a:r>
            <a:r>
              <a:rPr lang="en-US" altLang="zh-TW" sz="2400" b="0" i="0" dirty="0">
                <a:solidFill>
                  <a:srgbClr val="2E2E2E"/>
                </a:solidFill>
                <a:effectLst/>
                <a:latin typeface="NexusSerif"/>
              </a:rPr>
              <a:t>Accepted waiting time</a:t>
            </a:r>
            <a:r>
              <a:rPr lang="zh-TW" altLang="en-US" sz="2400" b="0" i="0" dirty="0">
                <a:solidFill>
                  <a:srgbClr val="2E2E2E"/>
                </a:solidFill>
                <a:effectLst/>
                <a:latin typeface="NexusSerif"/>
              </a:rPr>
              <a:t>、</a:t>
            </a:r>
            <a:endParaRPr lang="en-US" altLang="zh-TW" sz="2400" b="0" i="0" dirty="0">
              <a:solidFill>
                <a:srgbClr val="2E2E2E"/>
              </a:solidFill>
              <a:effectLst/>
              <a:latin typeface="NexusSerif"/>
            </a:endParaRPr>
          </a:p>
          <a:p>
            <a:pPr algn="l"/>
            <a:r>
              <a:rPr lang="en-US" altLang="zh-TW" sz="2400" b="0" i="0" dirty="0">
                <a:solidFill>
                  <a:srgbClr val="2E2E2E"/>
                </a:solidFill>
                <a:effectLst/>
                <a:latin typeface="NexusSerif"/>
              </a:rPr>
              <a:t>Virtual reality (VR) experiments</a:t>
            </a:r>
            <a:r>
              <a:rPr lang="zh-TW" altLang="en-US" sz="2400" b="0" i="0" dirty="0">
                <a:solidFill>
                  <a:srgbClr val="2E2E2E"/>
                </a:solidFill>
                <a:effectLst/>
                <a:latin typeface="NexusSerif"/>
              </a:rPr>
              <a:t>、</a:t>
            </a:r>
            <a:r>
              <a:rPr lang="en-US" altLang="zh-TW" sz="2400" b="0" i="0" dirty="0">
                <a:solidFill>
                  <a:srgbClr val="2E2E2E"/>
                </a:solidFill>
                <a:effectLst/>
                <a:latin typeface="NexusSerif"/>
              </a:rPr>
              <a:t>Head mounted display (HMD)</a:t>
            </a:r>
          </a:p>
          <a:p>
            <a:pPr algn="l"/>
            <a:r>
              <a:rPr lang="zh-TW" altLang="en-US" sz="2400" dirty="0">
                <a:latin typeface="微軟正黑體" panose="020B0604030504040204" pitchFamily="34" charset="-120"/>
                <a:ea typeface="微軟正黑體" panose="020B0604030504040204" pitchFamily="34" charset="-120"/>
              </a:rPr>
              <a:t>地鐵站、疏散電梯、人類行為、離開選擇、</a:t>
            </a:r>
            <a:endParaRPr lang="en-US" altLang="zh-TW" sz="2400" dirty="0">
              <a:latin typeface="微軟正黑體" panose="020B0604030504040204" pitchFamily="34" charset="-120"/>
              <a:ea typeface="微軟正黑體" panose="020B0604030504040204" pitchFamily="34" charset="-120"/>
            </a:endParaRPr>
          </a:p>
          <a:p>
            <a:pPr algn="l"/>
            <a:r>
              <a:rPr lang="zh-TW" altLang="en-US" sz="2400" dirty="0">
                <a:latin typeface="微軟正黑體" panose="020B0604030504040204" pitchFamily="34" charset="-120"/>
                <a:ea typeface="微軟正黑體" panose="020B0604030504040204" pitchFamily="34" charset="-120"/>
              </a:rPr>
              <a:t>接受的等待時間、虛擬現實 </a:t>
            </a:r>
            <a:r>
              <a:rPr lang="en-US" altLang="zh-TW" sz="2400" dirty="0">
                <a:latin typeface="微軟正黑體" panose="020B0604030504040204" pitchFamily="34" charset="-120"/>
                <a:ea typeface="微軟正黑體" panose="020B0604030504040204" pitchFamily="34" charset="-120"/>
              </a:rPr>
              <a:t>(VR) </a:t>
            </a:r>
            <a:r>
              <a:rPr lang="zh-TW" altLang="en-US" sz="2400" dirty="0">
                <a:latin typeface="微軟正黑體" panose="020B0604030504040204" pitchFamily="34" charset="-120"/>
                <a:ea typeface="微軟正黑體" panose="020B0604030504040204" pitchFamily="34" charset="-120"/>
              </a:rPr>
              <a:t>實驗、頭戴式顯示器（</a:t>
            </a:r>
            <a:r>
              <a:rPr lang="en-US" altLang="zh-TW" sz="2400" dirty="0">
                <a:latin typeface="微軟正黑體" panose="020B0604030504040204" pitchFamily="34" charset="-120"/>
                <a:ea typeface="微軟正黑體" panose="020B0604030504040204" pitchFamily="34" charset="-120"/>
              </a:rPr>
              <a:t>HMD</a:t>
            </a:r>
            <a:r>
              <a:rPr lang="zh-TW" altLang="en-US" sz="2400" dirty="0">
                <a:latin typeface="微軟正黑體" panose="020B0604030504040204" pitchFamily="34" charset="-120"/>
                <a:ea typeface="微軟正黑體" panose="020B0604030504040204" pitchFamily="34" charset="-120"/>
              </a:rPr>
              <a:t>）</a:t>
            </a: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a:latin typeface="微軟正黑體" panose="020B0604030504040204" pitchFamily="34" charset="-120"/>
                <a:ea typeface="微軟正黑體" panose="020B0604030504040204" pitchFamily="34" charset="-120"/>
              </a:rPr>
              <a:t>指導老師</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柳永青</a:t>
            </a:r>
            <a:endParaRPr lang="en-US" altLang="zh-TW" sz="2000" dirty="0">
              <a:latin typeface="微軟正黑體" panose="020B0604030504040204" pitchFamily="34" charset="-120"/>
              <a:ea typeface="微軟正黑體" panose="020B0604030504040204" pitchFamily="34" charset="-120"/>
            </a:endParaRPr>
          </a:p>
          <a:p>
            <a:pPr>
              <a:lnSpc>
                <a:spcPct val="130000"/>
              </a:lnSpc>
            </a:pPr>
            <a:r>
              <a:rPr lang="zh-TW" altLang="en-US" sz="2000" dirty="0">
                <a:latin typeface="微軟正黑體" panose="020B0604030504040204" pitchFamily="34" charset="-120"/>
                <a:ea typeface="微軟正黑體" panose="020B0604030504040204" pitchFamily="34" charset="-120"/>
              </a:rPr>
              <a:t>報告人</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10</a:t>
            </a:fld>
            <a:endParaRPr lang="zh-TW" altLang="en-US">
              <a:solidFill>
                <a:prstClr val="black">
                  <a:tint val="75000"/>
                </a:prstClr>
              </a:solidFill>
            </a:endParaRPr>
          </a:p>
        </p:txBody>
      </p:sp>
      <p:sp>
        <p:nvSpPr>
          <p:cNvPr id="9" name="標題 1"/>
          <p:cNvSpPr txBox="1">
            <a:spLocks/>
          </p:cNvSpPr>
          <p:nvPr/>
        </p:nvSpPr>
        <p:spPr>
          <a:xfrm>
            <a:off x="590548" y="0"/>
            <a:ext cx="7419977"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b="1" dirty="0">
                <a:latin typeface="微軟正黑體" panose="020B0604030504040204" pitchFamily="34" charset="-120"/>
                <a:ea typeface="微軟正黑體" panose="020B0604030504040204" pitchFamily="34" charset="-120"/>
              </a:rPr>
              <a:t>研究場景</a:t>
            </a:r>
            <a:r>
              <a:rPr lang="en-US" altLang="zh-TW" b="1" dirty="0">
                <a:latin typeface="微軟正黑體" panose="020B0604030504040204" pitchFamily="34" charset="-120"/>
                <a:ea typeface="微軟正黑體" panose="020B0604030504040204" pitchFamily="34" charset="-120"/>
              </a:rPr>
              <a:t>-</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Smartphone scenario</a:t>
            </a:r>
            <a:endParaRPr lang="zh-TW" altLang="en-US" sz="3200" dirty="0">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9C398430-173A-4EE6-99A7-9A14EDFBF788}"/>
              </a:ext>
            </a:extLst>
          </p:cNvPr>
          <p:cNvSpPr txBox="1"/>
          <p:nvPr/>
        </p:nvSpPr>
        <p:spPr>
          <a:xfrm>
            <a:off x="6192457" y="1534204"/>
            <a:ext cx="5999544" cy="1569660"/>
          </a:xfrm>
          <a:prstGeom prst="rect">
            <a:avLst/>
          </a:prstGeom>
          <a:noFill/>
        </p:spPr>
        <p:txBody>
          <a:bodyPr wrap="square">
            <a:spAutoFit/>
          </a:bodyPr>
          <a:lstStyle/>
          <a:p>
            <a:pPr marL="342900" indent="-342900">
              <a:buFont typeface="Arial" panose="020B0604020202020204" pitchFamily="34" charset="0"/>
              <a:buChar char="•"/>
            </a:pP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手機在疏散的不同階段提供的信息示例</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指向疏散方向的箭頭（左）。</a:t>
            </a:r>
            <a:endParaRPr lang="en-US" altLang="zh-TW" sz="2400" dirty="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被疏散者位於受保護空間且電梯可用於</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疏散的信息（右）。這些信息以瑞典語提供。</a:t>
            </a:r>
          </a:p>
        </p:txBody>
      </p:sp>
      <p:pic>
        <p:nvPicPr>
          <p:cNvPr id="7170" name="Picture 2" descr="圖 6">
            <a:extLst>
              <a:ext uri="{FF2B5EF4-FFF2-40B4-BE49-F238E27FC236}">
                <a16:creationId xmlns:a16="http://schemas.microsoft.com/office/drawing/2014/main" id="{19DD54B4-565C-424A-8F1D-8C8064997E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302" y="1318290"/>
            <a:ext cx="5493154" cy="3306160"/>
          </a:xfrm>
          <a:prstGeom prst="rect">
            <a:avLst/>
          </a:prstGeom>
          <a:noFill/>
          <a:extLst>
            <a:ext uri="{909E8E84-426E-40DD-AFC4-6F175D3DCCD1}">
              <a14:hiddenFill xmlns:a14="http://schemas.microsoft.com/office/drawing/2010/main">
                <a:solidFill>
                  <a:srgbClr val="FFFFFF"/>
                </a:solidFill>
              </a14:hiddenFill>
            </a:ext>
          </a:extLst>
        </p:spPr>
      </p:pic>
      <p:sp>
        <p:nvSpPr>
          <p:cNvPr id="10" name="文字方塊 9">
            <a:extLst>
              <a:ext uri="{FF2B5EF4-FFF2-40B4-BE49-F238E27FC236}">
                <a16:creationId xmlns:a16="http://schemas.microsoft.com/office/drawing/2014/main" id="{5EEE1EA6-051B-4538-B199-EEF329C0D443}"/>
              </a:ext>
            </a:extLst>
          </p:cNvPr>
          <p:cNvSpPr txBox="1"/>
          <p:nvPr/>
        </p:nvSpPr>
        <p:spPr>
          <a:xfrm>
            <a:off x="838200" y="4853684"/>
            <a:ext cx="10544537" cy="1569660"/>
          </a:xfrm>
          <a:prstGeom prst="rect">
            <a:avLst/>
          </a:prstGeom>
          <a:noFill/>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在</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Smartphone scenario</a:t>
            </a:r>
            <a:r>
              <a:rPr lang="zh-TW" altLang="en-US" sz="2400" dirty="0">
                <a:latin typeface="微軟正黑體" panose="020B0604030504040204" pitchFamily="34" charset="-120"/>
                <a:ea typeface="微軟正黑體" panose="020B0604030504040204" pitchFamily="34" charset="-120"/>
              </a:rPr>
              <a:t>是等同於</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Base-line scenario</a:t>
            </a:r>
            <a:r>
              <a:rPr lang="zh-TW" altLang="en-US" sz="2400" dirty="0">
                <a:latin typeface="微軟正黑體" panose="020B0604030504040204" pitchFamily="34" charset="-120"/>
                <a:ea typeface="微軟正黑體" panose="020B0604030504040204" pitchFamily="34" charset="-120"/>
              </a:rPr>
              <a:t>與與會者提供引導箭頭和信息。</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到達大廳後，消息變化</a:t>
            </a:r>
            <a:r>
              <a:rPr lang="zh-TW" altLang="en-US" sz="2400" dirty="0">
                <a:latin typeface="微軟正黑體" panose="020B0604030504040204" pitchFamily="34" charset="-120"/>
                <a:ea typeface="微軟正黑體" panose="020B0604030504040204" pitchFamily="34" charset="-120"/>
              </a:rPr>
              <a:t>，並通知參與者大廳是安全區域，可以使用電梯進行疏散。當智能手機（在警報響起的同時）被開啟，手機所連接的手持控制器振動，手機開始顯示通往電梯大廳的方向</a:t>
            </a:r>
          </a:p>
        </p:txBody>
      </p:sp>
    </p:spTree>
    <p:extLst>
      <p:ext uri="{BB962C8B-B14F-4D97-AF65-F5344CB8AC3E}">
        <p14:creationId xmlns:p14="http://schemas.microsoft.com/office/powerpoint/2010/main" val="89679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11</a:t>
            </a:fld>
            <a:endParaRPr lang="zh-TW" altLang="en-US">
              <a:solidFill>
                <a:prstClr val="black">
                  <a:tint val="75000"/>
                </a:prstClr>
              </a:solidFill>
            </a:endParaRPr>
          </a:p>
        </p:txBody>
      </p:sp>
      <p:sp>
        <p:nvSpPr>
          <p:cNvPr id="9" name="標題 1"/>
          <p:cNvSpPr txBox="1">
            <a:spLocks/>
          </p:cNvSpPr>
          <p:nvPr/>
        </p:nvSpPr>
        <p:spPr>
          <a:xfrm>
            <a:off x="590548" y="0"/>
            <a:ext cx="7419977"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b="1" dirty="0">
                <a:latin typeface="微軟正黑體" panose="020B0604030504040204" pitchFamily="34" charset="-120"/>
                <a:ea typeface="微軟正黑體" panose="020B0604030504040204" pitchFamily="34" charset="-120"/>
              </a:rPr>
              <a:t>研究場景</a:t>
            </a:r>
            <a:r>
              <a:rPr lang="en-US" altLang="zh-TW" b="1" dirty="0">
                <a:latin typeface="微軟正黑體" panose="020B0604030504040204" pitchFamily="34" charset="-120"/>
                <a:ea typeface="微軟正黑體" panose="020B0604030504040204" pitchFamily="34" charset="-120"/>
              </a:rPr>
              <a:t>-</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Timer scenario</a:t>
            </a:r>
            <a:endParaRPr lang="zh-TW" altLang="en-US" sz="3200" dirty="0">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9C398430-173A-4EE6-99A7-9A14EDFBF788}"/>
              </a:ext>
            </a:extLst>
          </p:cNvPr>
          <p:cNvSpPr txBox="1"/>
          <p:nvPr/>
        </p:nvSpPr>
        <p:spPr>
          <a:xfrm>
            <a:off x="354955" y="4782483"/>
            <a:ext cx="11075045" cy="1938992"/>
          </a:xfrm>
          <a:prstGeom prst="rect">
            <a:avLst/>
          </a:prstGeom>
          <a:noFill/>
        </p:spPr>
        <p:txBody>
          <a:bodyPr wrap="square">
            <a:spAutoFit/>
          </a:bodyPr>
          <a:lstStyle/>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在</a:t>
            </a:r>
            <a:r>
              <a:rPr lang="it-IT" altLang="zh-TW" sz="2400" dirty="0">
                <a:latin typeface="微軟正黑體" panose="020B0604030504040204" pitchFamily="34" charset="-120"/>
                <a:ea typeface="微軟正黑體" panose="020B0604030504040204" pitchFamily="34" charset="-120"/>
              </a:rPr>
              <a:t>Timer scenario</a:t>
            </a:r>
            <a:r>
              <a:rPr lang="zh-TW" altLang="en-US" sz="2400" dirty="0">
                <a:latin typeface="微軟正黑體" panose="020B0604030504040204" pitchFamily="34" charset="-120"/>
                <a:ea typeface="微軟正黑體" panose="020B0604030504040204" pitchFamily="34" charset="-120"/>
              </a:rPr>
              <a:t>是等同於</a:t>
            </a:r>
            <a:r>
              <a:rPr lang="it-IT" altLang="zh-TW" sz="2400" dirty="0">
                <a:latin typeface="微軟正黑體" panose="020B0604030504040204" pitchFamily="34" charset="-120"/>
                <a:ea typeface="微軟正黑體" panose="020B0604030504040204" pitchFamily="34" charset="-120"/>
              </a:rPr>
              <a:t>Enhanced scenario</a:t>
            </a: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每部電梯都有一個獨立的倒數計時器。所有實驗的倒計時時間都相同，不同電梯的倒計時時間為 </a:t>
            </a:r>
            <a:r>
              <a:rPr lang="en-US" altLang="zh-TW" sz="2400" dirty="0">
                <a:latin typeface="微軟正黑體" panose="020B0604030504040204" pitchFamily="34" charset="-120"/>
                <a:ea typeface="微軟正黑體" panose="020B0604030504040204" pitchFamily="34" charset="-120"/>
              </a:rPr>
              <a:t>3 </a:t>
            </a:r>
            <a:r>
              <a:rPr lang="zh-TW" altLang="en-US" sz="2400" dirty="0">
                <a:latin typeface="微軟正黑體" panose="020B0604030504040204" pitchFamily="34" charset="-120"/>
                <a:ea typeface="微軟正黑體" panose="020B0604030504040204" pitchFamily="34" charset="-120"/>
              </a:rPr>
              <a:t>到 </a:t>
            </a:r>
            <a:r>
              <a:rPr lang="en-US" altLang="zh-TW" sz="2400" dirty="0">
                <a:latin typeface="微軟正黑體" panose="020B0604030504040204" pitchFamily="34" charset="-120"/>
                <a:ea typeface="微軟正黑體" panose="020B0604030504040204" pitchFamily="34" charset="-120"/>
              </a:rPr>
              <a:t>5 </a:t>
            </a:r>
            <a:r>
              <a:rPr lang="zh-TW" altLang="en-US" sz="2400" dirty="0">
                <a:latin typeface="微軟正黑體" panose="020B0604030504040204" pitchFamily="34" charset="-120"/>
                <a:ea typeface="微軟正黑體" panose="020B0604030504040204" pitchFamily="34" charset="-120"/>
              </a:rPr>
              <a:t>分鐘。</a:t>
            </a:r>
            <a:endParaRPr lang="en-US" altLang="zh-TW" sz="2400" dirty="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應該注意的是，</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即使計時器顯示 </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3-5 </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分鐘，當計時器達到零時電梯並沒有到達。相反，電梯在 </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8 </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分鐘後到達</a:t>
            </a:r>
            <a:r>
              <a:rPr lang="zh-TW" altLang="en-US" sz="2400" dirty="0">
                <a:latin typeface="微軟正黑體" panose="020B0604030504040204" pitchFamily="34" charset="-120"/>
                <a:ea typeface="微軟正黑體" panose="020B0604030504040204" pitchFamily="34" charset="-120"/>
              </a:rPr>
              <a:t>，這與增強</a:t>
            </a:r>
            <a:r>
              <a:rPr lang="en-US" altLang="zh-TW" sz="2400" dirty="0">
                <a:latin typeface="微軟正黑體" panose="020B0604030504040204" pitchFamily="34" charset="-120"/>
                <a:ea typeface="微軟正黑體" panose="020B0604030504040204" pitchFamily="34" charset="-120"/>
              </a:rPr>
              <a:t>(</a:t>
            </a:r>
            <a:r>
              <a:rPr lang="it-IT" altLang="zh-TW" sz="2400" dirty="0">
                <a:latin typeface="微軟正黑體" panose="020B0604030504040204" pitchFamily="34" charset="-120"/>
                <a:ea typeface="微軟正黑體" panose="020B0604030504040204" pitchFamily="34" charset="-120"/>
              </a:rPr>
              <a:t>Enhanced</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場景中的情況相同</a:t>
            </a:r>
          </a:p>
        </p:txBody>
      </p:sp>
      <p:pic>
        <p:nvPicPr>
          <p:cNvPr id="8194" name="Picture 2" descr="圖 7">
            <a:extLst>
              <a:ext uri="{FF2B5EF4-FFF2-40B4-BE49-F238E27FC236}">
                <a16:creationId xmlns:a16="http://schemas.microsoft.com/office/drawing/2014/main" id="{D7E9C518-2E06-4682-93AC-C4820C2CF0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0156" y="1190969"/>
            <a:ext cx="7220435" cy="3549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493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12</a:t>
            </a:fld>
            <a:endParaRPr lang="zh-TW" altLang="en-US">
              <a:solidFill>
                <a:prstClr val="black">
                  <a:tint val="75000"/>
                </a:prstClr>
              </a:solidFill>
            </a:endParaRPr>
          </a:p>
        </p:txBody>
      </p:sp>
      <p:sp>
        <p:nvSpPr>
          <p:cNvPr id="9" name="標題 1"/>
          <p:cNvSpPr txBox="1">
            <a:spLocks/>
          </p:cNvSpPr>
          <p:nvPr/>
        </p:nvSpPr>
        <p:spPr>
          <a:xfrm>
            <a:off x="538113" y="0"/>
            <a:ext cx="3107912"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TW" b="0" i="0" dirty="0">
                <a:solidFill>
                  <a:srgbClr val="505050"/>
                </a:solidFill>
                <a:effectLst/>
                <a:latin typeface="NexusSerif"/>
              </a:rPr>
              <a:t>Results</a:t>
            </a:r>
          </a:p>
        </p:txBody>
      </p:sp>
      <p:sp>
        <p:nvSpPr>
          <p:cNvPr id="8" name="副標題 2">
            <a:extLst>
              <a:ext uri="{FF2B5EF4-FFF2-40B4-BE49-F238E27FC236}">
                <a16:creationId xmlns:a16="http://schemas.microsoft.com/office/drawing/2014/main" id="{D72489C6-BDA4-481F-9A00-9525EEA65A70}"/>
              </a:ext>
            </a:extLst>
          </p:cNvPr>
          <p:cNvSpPr>
            <a:spLocks noGrp="1"/>
          </p:cNvSpPr>
          <p:nvPr>
            <p:ph type="subTitle" idx="1"/>
          </p:nvPr>
        </p:nvSpPr>
        <p:spPr>
          <a:xfrm>
            <a:off x="688156" y="2005703"/>
            <a:ext cx="10815687" cy="1829282"/>
          </a:xfrm>
        </p:spPr>
        <p:txBody>
          <a:bodyPr>
            <a:noAutofit/>
          </a:bodyPr>
          <a:lstStyle/>
          <a:p>
            <a:pPr marL="342900" indent="-342900" algn="l">
              <a:lnSpc>
                <a:spcPct val="13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研究目標之一是研究參與者的</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首選離開選擇</a:t>
            </a:r>
            <a:r>
              <a:rPr lang="zh-TW" altLang="en-US" dirty="0">
                <a:latin typeface="微軟正黑體" panose="020B0604030504040204" pitchFamily="34" charset="-120"/>
                <a:ea typeface="微軟正黑體" panose="020B0604030504040204" pitchFamily="34" charset="-120"/>
              </a:rPr>
              <a:t>以及</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情景之間的偏好是否不同</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該研究的重點是比較選擇</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使用樓梯或電梯</a:t>
            </a:r>
            <a:r>
              <a:rPr lang="zh-TW" altLang="en-US" dirty="0">
                <a:latin typeface="微軟正黑體" panose="020B0604030504040204" pitchFamily="34" charset="-120"/>
                <a:ea typeface="微軟正黑體" panose="020B0604030504040204" pitchFamily="34" charset="-120"/>
              </a:rPr>
              <a:t>作為最初退出選擇的參與者人數。在計時器場景中，按下電梯按鈕後計時器出現。</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因此，在離開選擇方面，</a:t>
            </a:r>
            <a:r>
              <a:rPr lang="en-US" altLang="zh-TW" dirty="0">
                <a:latin typeface="微軟正黑體" panose="020B0604030504040204" pitchFamily="34" charset="-120"/>
                <a:ea typeface="微軟正黑體" panose="020B0604030504040204" pitchFamily="34" charset="-120"/>
              </a:rPr>
              <a:t>Enhanced </a:t>
            </a:r>
            <a:r>
              <a:rPr lang="zh-TW" altLang="en-US" dirty="0">
                <a:latin typeface="微軟正黑體" panose="020B0604030504040204" pitchFamily="34" charset="-120"/>
                <a:ea typeface="微軟正黑體" panose="020B0604030504040204" pitchFamily="34" charset="-120"/>
              </a:rPr>
              <a:t>場景和</a:t>
            </a:r>
            <a:r>
              <a:rPr lang="en-US" altLang="zh-TW" dirty="0">
                <a:latin typeface="微軟正黑體" panose="020B0604030504040204" pitchFamily="34" charset="-120"/>
                <a:ea typeface="微軟正黑體" panose="020B0604030504040204" pitchFamily="34" charset="-120"/>
              </a:rPr>
              <a:t>Timer </a:t>
            </a:r>
            <a:r>
              <a:rPr lang="zh-TW" altLang="en-US" dirty="0">
                <a:latin typeface="微軟正黑體" panose="020B0604030504040204" pitchFamily="34" charset="-120"/>
                <a:ea typeface="微軟正黑體" panose="020B0604030504040204" pitchFamily="34" charset="-120"/>
              </a:rPr>
              <a:t>場景是相同的，因此</a:t>
            </a:r>
            <a:r>
              <a:rPr lang="en-US" altLang="zh-TW" dirty="0">
                <a:latin typeface="微軟正黑體" panose="020B0604030504040204" pitchFamily="34" charset="-120"/>
                <a:ea typeface="微軟正黑體" panose="020B0604030504040204" pitchFamily="34" charset="-120"/>
              </a:rPr>
              <a:t>Timer </a:t>
            </a:r>
            <a:r>
              <a:rPr lang="zh-TW" altLang="en-US" dirty="0">
                <a:latin typeface="微軟正黑體" panose="020B0604030504040204" pitchFamily="34" charset="-120"/>
                <a:ea typeface="微軟正黑體" panose="020B0604030504040204" pitchFamily="34" charset="-120"/>
              </a:rPr>
              <a:t>場景的結果與</a:t>
            </a:r>
            <a:r>
              <a:rPr lang="en-US" altLang="zh-TW" dirty="0">
                <a:latin typeface="微軟正黑體" panose="020B0604030504040204" pitchFamily="34" charset="-120"/>
                <a:ea typeface="微軟正黑體" panose="020B0604030504040204" pitchFamily="34" charset="-120"/>
              </a:rPr>
              <a:t>Enhanced </a:t>
            </a:r>
            <a:r>
              <a:rPr lang="zh-TW" altLang="en-US" dirty="0">
                <a:latin typeface="微軟正黑體" panose="020B0604030504040204" pitchFamily="34" charset="-120"/>
                <a:ea typeface="微軟正黑體" panose="020B0604030504040204" pitchFamily="34" charset="-120"/>
              </a:rPr>
              <a:t>場景的結果相結合。</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9681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13</a:t>
            </a:fld>
            <a:endParaRPr lang="zh-TW" altLang="en-US">
              <a:solidFill>
                <a:prstClr val="black">
                  <a:tint val="75000"/>
                </a:prstClr>
              </a:solidFill>
            </a:endParaRPr>
          </a:p>
        </p:txBody>
      </p:sp>
      <p:sp>
        <p:nvSpPr>
          <p:cNvPr id="9" name="標題 1"/>
          <p:cNvSpPr txBox="1">
            <a:spLocks/>
          </p:cNvSpPr>
          <p:nvPr/>
        </p:nvSpPr>
        <p:spPr>
          <a:xfrm>
            <a:off x="538113" y="-99666"/>
            <a:ext cx="3107912"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TW" b="0" i="0" dirty="0">
                <a:solidFill>
                  <a:srgbClr val="505050"/>
                </a:solidFill>
                <a:effectLst/>
                <a:latin typeface="NexusSerif"/>
              </a:rPr>
              <a:t>Results</a:t>
            </a:r>
          </a:p>
        </p:txBody>
      </p:sp>
      <p:sp>
        <p:nvSpPr>
          <p:cNvPr id="8" name="副標題 2">
            <a:extLst>
              <a:ext uri="{FF2B5EF4-FFF2-40B4-BE49-F238E27FC236}">
                <a16:creationId xmlns:a16="http://schemas.microsoft.com/office/drawing/2014/main" id="{D72489C6-BDA4-481F-9A00-9525EEA65A70}"/>
              </a:ext>
            </a:extLst>
          </p:cNvPr>
          <p:cNvSpPr>
            <a:spLocks noGrp="1"/>
          </p:cNvSpPr>
          <p:nvPr>
            <p:ph type="subTitle" idx="1"/>
          </p:nvPr>
        </p:nvSpPr>
        <p:spPr>
          <a:xfrm>
            <a:off x="538113" y="1218292"/>
            <a:ext cx="11279639" cy="1829282"/>
          </a:xfrm>
        </p:spPr>
        <p:txBody>
          <a:bodyPr>
            <a:noAutofit/>
          </a:bodyPr>
          <a:lstStyle/>
          <a:p>
            <a:pPr marL="342900" indent="-342900" algn="l">
              <a:lnSpc>
                <a:spcPct val="13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選擇使用電梯作為主要出口選擇的參與者人數，</a:t>
            </a:r>
            <a:r>
              <a:rPr lang="en-US" altLang="zh-TW" sz="2400" b="1" i="1" dirty="0">
                <a:effectLst/>
              </a:rPr>
              <a:t>Base-line</a:t>
            </a:r>
            <a:r>
              <a:rPr lang="zh-TW" altLang="en-US" dirty="0">
                <a:latin typeface="微軟正黑體" panose="020B0604030504040204" pitchFamily="34" charset="-120"/>
                <a:ea typeface="微軟正黑體" panose="020B0604030504040204" pitchFamily="34" charset="-120"/>
              </a:rPr>
              <a:t>情景僅為 </a:t>
            </a:r>
            <a:r>
              <a:rPr lang="en-US" altLang="zh-TW" dirty="0">
                <a:latin typeface="微軟正黑體" panose="020B0604030504040204" pitchFamily="34" charset="-120"/>
                <a:ea typeface="微軟正黑體" panose="020B0604030504040204" pitchFamily="34" charset="-120"/>
              </a:rPr>
              <a:t>3% (n = 1)</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與</a:t>
            </a:r>
            <a:r>
              <a:rPr lang="en-US" altLang="zh-TW" sz="2400" b="1" i="1" dirty="0">
                <a:effectLst/>
              </a:rPr>
              <a:t>Smartphone</a:t>
            </a:r>
            <a:r>
              <a:rPr lang="zh-TW" altLang="en-US" dirty="0">
                <a:latin typeface="微軟正黑體" panose="020B0604030504040204" pitchFamily="34" charset="-120"/>
                <a:ea typeface="微軟正黑體" panose="020B0604030504040204" pitchFamily="34" charset="-120"/>
              </a:rPr>
              <a:t>場景進行比較，其中 </a:t>
            </a:r>
            <a:r>
              <a:rPr lang="en-US" altLang="zh-TW" dirty="0">
                <a:latin typeface="微軟正黑體" panose="020B0604030504040204" pitchFamily="34" charset="-120"/>
                <a:ea typeface="微軟正黑體" panose="020B0604030504040204" pitchFamily="34" charset="-120"/>
              </a:rPr>
              <a:t>30% (n = 9) </a:t>
            </a:r>
            <a:r>
              <a:rPr lang="zh-TW" altLang="en-US" dirty="0">
                <a:latin typeface="微軟正黑體" panose="020B0604030504040204" pitchFamily="34" charset="-120"/>
                <a:ea typeface="微軟正黑體" panose="020B0604030504040204" pitchFamily="34" charset="-120"/>
              </a:rPr>
              <a:t>嘗試使用電梯，與</a:t>
            </a:r>
            <a:r>
              <a:rPr lang="en-US" altLang="zh-TW" sz="2400" b="1" i="1" dirty="0">
                <a:effectLst/>
              </a:rPr>
              <a:t>Enhanced + Timer</a:t>
            </a:r>
            <a:r>
              <a:rPr lang="zh-TW" altLang="en-US" dirty="0">
                <a:latin typeface="微軟正黑體" panose="020B0604030504040204" pitchFamily="34" charset="-120"/>
                <a:ea typeface="微軟正黑體" panose="020B0604030504040204" pitchFamily="34" charset="-120"/>
              </a:rPr>
              <a:t>場景相比，其中 </a:t>
            </a:r>
            <a:r>
              <a:rPr lang="en-US" altLang="zh-TW" dirty="0">
                <a:latin typeface="微軟正黑體" panose="020B0604030504040204" pitchFamily="34" charset="-120"/>
                <a:ea typeface="微軟正黑體" panose="020B0604030504040204" pitchFamily="34" charset="-120"/>
              </a:rPr>
              <a:t>68% (n = 48) </a:t>
            </a:r>
            <a:r>
              <a:rPr lang="zh-TW" altLang="en-US" dirty="0">
                <a:latin typeface="微軟正黑體" panose="020B0604030504040204" pitchFamily="34" charset="-120"/>
                <a:ea typeface="微軟正黑體" panose="020B0604030504040204" pitchFamily="34" charset="-120"/>
              </a:rPr>
              <a:t>嘗試在疏散期間使用電梯。</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p:txBody>
      </p:sp>
      <p:graphicFrame>
        <p:nvGraphicFramePr>
          <p:cNvPr id="2" name="表格 2">
            <a:extLst>
              <a:ext uri="{FF2B5EF4-FFF2-40B4-BE49-F238E27FC236}">
                <a16:creationId xmlns:a16="http://schemas.microsoft.com/office/drawing/2014/main" id="{5689900E-C697-48DB-9F7B-4E69BC150DC5}"/>
              </a:ext>
            </a:extLst>
          </p:cNvPr>
          <p:cNvGraphicFramePr>
            <a:graphicFrameLocks noGrp="1"/>
          </p:cNvGraphicFramePr>
          <p:nvPr>
            <p:extLst>
              <p:ext uri="{D42A27DB-BD31-4B8C-83A1-F6EECF244321}">
                <p14:modId xmlns:p14="http://schemas.microsoft.com/office/powerpoint/2010/main" val="125063330"/>
              </p:ext>
            </p:extLst>
          </p:nvPr>
        </p:nvGraphicFramePr>
        <p:xfrm>
          <a:off x="619136" y="3285460"/>
          <a:ext cx="10438548" cy="3295482"/>
        </p:xfrm>
        <a:graphic>
          <a:graphicData uri="http://schemas.openxmlformats.org/drawingml/2006/table">
            <a:tbl>
              <a:tblPr firstRow="1" bandRow="1">
                <a:tableStyleId>{5C22544A-7EE6-4342-B048-85BDC9FD1C3A}</a:tableStyleId>
              </a:tblPr>
              <a:tblGrid>
                <a:gridCol w="2326512">
                  <a:extLst>
                    <a:ext uri="{9D8B030D-6E8A-4147-A177-3AD203B41FA5}">
                      <a16:colId xmlns:a16="http://schemas.microsoft.com/office/drawing/2014/main" val="2996840171"/>
                    </a:ext>
                  </a:extLst>
                </a:gridCol>
                <a:gridCol w="1632031">
                  <a:extLst>
                    <a:ext uri="{9D8B030D-6E8A-4147-A177-3AD203B41FA5}">
                      <a16:colId xmlns:a16="http://schemas.microsoft.com/office/drawing/2014/main" val="1890285339"/>
                    </a:ext>
                  </a:extLst>
                </a:gridCol>
                <a:gridCol w="2037144">
                  <a:extLst>
                    <a:ext uri="{9D8B030D-6E8A-4147-A177-3AD203B41FA5}">
                      <a16:colId xmlns:a16="http://schemas.microsoft.com/office/drawing/2014/main" val="4022722556"/>
                    </a:ext>
                  </a:extLst>
                </a:gridCol>
                <a:gridCol w="2187615">
                  <a:extLst>
                    <a:ext uri="{9D8B030D-6E8A-4147-A177-3AD203B41FA5}">
                      <a16:colId xmlns:a16="http://schemas.microsoft.com/office/drawing/2014/main" val="1268103265"/>
                    </a:ext>
                  </a:extLst>
                </a:gridCol>
                <a:gridCol w="1539433">
                  <a:extLst>
                    <a:ext uri="{9D8B030D-6E8A-4147-A177-3AD203B41FA5}">
                      <a16:colId xmlns:a16="http://schemas.microsoft.com/office/drawing/2014/main" val="546613690"/>
                    </a:ext>
                  </a:extLst>
                </a:gridCol>
                <a:gridCol w="715813">
                  <a:extLst>
                    <a:ext uri="{9D8B030D-6E8A-4147-A177-3AD203B41FA5}">
                      <a16:colId xmlns:a16="http://schemas.microsoft.com/office/drawing/2014/main" val="1744284990"/>
                    </a:ext>
                  </a:extLst>
                </a:gridCol>
              </a:tblGrid>
              <a:tr h="397297">
                <a:tc gridSpan="6">
                  <a:txBody>
                    <a:bodyPr/>
                    <a:lstStyle/>
                    <a:p>
                      <a:pPr algn="ctr"/>
                      <a:r>
                        <a:rPr lang="en-US" sz="2800" b="1" dirty="0">
                          <a:effectLst/>
                        </a:rPr>
                        <a:t>Primary exit choice</a:t>
                      </a:r>
                    </a:p>
                  </a:txBody>
                  <a:tcPr marL="38100" marR="38100" marT="38100" marB="3810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b="1" dirty="0">
                        <a:effectLst/>
                      </a:endParaRPr>
                    </a:p>
                  </a:txBody>
                  <a:tcPr marL="38100" marR="38100" marT="38100" marB="38100"/>
                </a:tc>
                <a:tc hMerge="1">
                  <a:txBody>
                    <a:bodyPr/>
                    <a:lstStyle/>
                    <a:p>
                      <a:endParaRPr lang="zh-TW" altLang="en-US" dirty="0"/>
                    </a:p>
                  </a:txBody>
                  <a:tcPr/>
                </a:tc>
                <a:extLst>
                  <a:ext uri="{0D108BD9-81ED-4DB2-BD59-A6C34878D82A}">
                    <a16:rowId xmlns:a16="http://schemas.microsoft.com/office/drawing/2014/main" val="2271876604"/>
                  </a:ext>
                </a:extLst>
              </a:tr>
              <a:tr h="929038">
                <a:tc>
                  <a:txBody>
                    <a:bodyPr/>
                    <a:lstStyle/>
                    <a:p>
                      <a:r>
                        <a:rPr lang="en-US" sz="1800" b="1" dirty="0">
                          <a:effectLst/>
                        </a:rPr>
                        <a:t>Scenario</a:t>
                      </a:r>
                    </a:p>
                  </a:txBody>
                  <a:tcPr marL="38100" marR="38100" marT="38100" marB="38100"/>
                </a:tc>
                <a:tc>
                  <a:txBody>
                    <a:bodyPr/>
                    <a:lstStyle/>
                    <a:p>
                      <a:r>
                        <a:rPr lang="en-US" sz="1800" b="1" dirty="0">
                          <a:effectLst/>
                        </a:rPr>
                        <a:t>Staircase, n (%)</a:t>
                      </a:r>
                      <a:r>
                        <a:rPr lang="zh-TW" altLang="en-US" sz="1800" b="1" i="0" kern="1200" dirty="0">
                          <a:solidFill>
                            <a:schemeClr val="dk1"/>
                          </a:solidFill>
                          <a:effectLst/>
                          <a:latin typeface="微軟正黑體" panose="020B0604030504040204" pitchFamily="34" charset="-120"/>
                          <a:ea typeface="微軟正黑體" panose="020B0604030504040204" pitchFamily="34" charset="-120"/>
                          <a:cs typeface="+mn-cs"/>
                        </a:rPr>
                        <a:t>樓梯</a:t>
                      </a:r>
                      <a:endParaRPr lang="en-US" sz="1800" b="1" dirty="0">
                        <a:effectLst/>
                        <a:latin typeface="微軟正黑體" panose="020B0604030504040204" pitchFamily="34" charset="-120"/>
                        <a:ea typeface="微軟正黑體" panose="020B0604030504040204" pitchFamily="34" charset="-120"/>
                      </a:endParaRPr>
                    </a:p>
                  </a:txBody>
                  <a:tcPr marL="38100" marR="38100" marT="38100" marB="38100"/>
                </a:tc>
                <a:tc>
                  <a:txBody>
                    <a:bodyPr/>
                    <a:lstStyle/>
                    <a:p>
                      <a:r>
                        <a:rPr lang="en-US" sz="1800" b="1" dirty="0">
                          <a:effectLst/>
                        </a:rPr>
                        <a:t>Elevator from platform, n (%)</a:t>
                      </a:r>
                    </a:p>
                    <a:p>
                      <a:r>
                        <a:rPr lang="zh-TW" altLang="en-US" sz="1800" b="1" i="0" kern="1200" dirty="0">
                          <a:solidFill>
                            <a:schemeClr val="dk1"/>
                          </a:solidFill>
                          <a:effectLst/>
                          <a:latin typeface="微軟正黑體" panose="020B0604030504040204" pitchFamily="34" charset="-120"/>
                          <a:ea typeface="微軟正黑體" panose="020B0604030504040204" pitchFamily="34" charset="-120"/>
                          <a:cs typeface="+mn-cs"/>
                        </a:rPr>
                        <a:t>從平台的電梯</a:t>
                      </a:r>
                      <a:endParaRPr lang="en-US" sz="1800" b="1" i="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r>
                        <a:rPr lang="en-US" sz="1800" b="1" dirty="0">
                          <a:effectLst/>
                        </a:rPr>
                        <a:t>Elevator from lobby, n (%)</a:t>
                      </a:r>
                    </a:p>
                    <a:p>
                      <a:r>
                        <a:rPr lang="zh-TW" altLang="en-US" sz="1800" b="1" i="0" kern="1200" dirty="0">
                          <a:solidFill>
                            <a:schemeClr val="dk1"/>
                          </a:solidFill>
                          <a:effectLst/>
                          <a:latin typeface="微軟正黑體" panose="020B0604030504040204" pitchFamily="34" charset="-120"/>
                          <a:ea typeface="微軟正黑體" panose="020B0604030504040204" pitchFamily="34" charset="-120"/>
                          <a:cs typeface="+mn-cs"/>
                        </a:rPr>
                        <a:t>大堂電梯</a:t>
                      </a:r>
                      <a:endParaRPr lang="en-US" sz="1800" b="1" i="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r>
                        <a:rPr lang="en-US" sz="1800" b="1" dirty="0">
                          <a:effectLst/>
                        </a:rPr>
                        <a:t>Elevator in total, n (%)</a:t>
                      </a:r>
                    </a:p>
                    <a:p>
                      <a:r>
                        <a:rPr lang="zh-TW" altLang="en-US" sz="1800" b="1" i="0" kern="1200" dirty="0">
                          <a:solidFill>
                            <a:schemeClr val="dk1"/>
                          </a:solidFill>
                          <a:effectLst/>
                          <a:latin typeface="微軟正黑體" panose="020B0604030504040204" pitchFamily="34" charset="-120"/>
                          <a:ea typeface="微軟正黑體" panose="020B0604030504040204" pitchFamily="34" charset="-120"/>
                          <a:cs typeface="+mn-cs"/>
                        </a:rPr>
                        <a:t>電梯總數</a:t>
                      </a:r>
                      <a:endParaRPr lang="en-US" sz="1800" b="1" i="0"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38100" marR="38100" marT="38100" marB="38100"/>
                </a:tc>
                <a:tc>
                  <a:txBody>
                    <a:bodyPr/>
                    <a:lstStyle/>
                    <a:p>
                      <a:r>
                        <a:rPr lang="en-US" sz="1800" b="1" dirty="0">
                          <a:effectLst/>
                        </a:rPr>
                        <a:t>Total</a:t>
                      </a:r>
                    </a:p>
                  </a:txBody>
                  <a:tcPr marL="38100" marR="38100" marT="38100" marB="38100"/>
                </a:tc>
                <a:extLst>
                  <a:ext uri="{0D108BD9-81ED-4DB2-BD59-A6C34878D82A}">
                    <a16:rowId xmlns:a16="http://schemas.microsoft.com/office/drawing/2014/main" val="3170981704"/>
                  </a:ext>
                </a:extLst>
              </a:tr>
              <a:tr h="480229">
                <a:tc>
                  <a:txBody>
                    <a:bodyPr/>
                    <a:lstStyle/>
                    <a:p>
                      <a:pPr algn="l"/>
                      <a:r>
                        <a:rPr lang="en-US" sz="2400" b="1" i="1" dirty="0">
                          <a:effectLst/>
                        </a:rPr>
                        <a:t>Base-line</a:t>
                      </a:r>
                      <a:endParaRPr lang="en-US" sz="2400" b="1" dirty="0">
                        <a:effectLst/>
                      </a:endParaRPr>
                    </a:p>
                  </a:txBody>
                  <a:tcPr marL="38100" marR="38100" marT="38100" marB="38100"/>
                </a:tc>
                <a:tc>
                  <a:txBody>
                    <a:bodyPr/>
                    <a:lstStyle/>
                    <a:p>
                      <a:pPr algn="l"/>
                      <a:r>
                        <a:rPr lang="en-US" altLang="zh-TW" sz="2400" dirty="0">
                          <a:solidFill>
                            <a:schemeClr val="accent2">
                              <a:lumMod val="75000"/>
                            </a:schemeClr>
                          </a:solidFill>
                          <a:effectLst/>
                        </a:rPr>
                        <a:t>32 (97)</a:t>
                      </a:r>
                    </a:p>
                  </a:txBody>
                  <a:tcPr marL="38100" marR="38100" marT="38100" marB="38100"/>
                </a:tc>
                <a:tc>
                  <a:txBody>
                    <a:bodyPr/>
                    <a:lstStyle/>
                    <a:p>
                      <a:pPr algn="l"/>
                      <a:r>
                        <a:rPr lang="en-US" altLang="zh-TW" sz="2400" dirty="0">
                          <a:effectLst/>
                        </a:rPr>
                        <a:t>–</a:t>
                      </a:r>
                    </a:p>
                  </a:txBody>
                  <a:tcPr marL="38100" marR="38100" marT="38100" marB="38100"/>
                </a:tc>
                <a:tc>
                  <a:txBody>
                    <a:bodyPr/>
                    <a:lstStyle/>
                    <a:p>
                      <a:pPr algn="l"/>
                      <a:r>
                        <a:rPr lang="en-US" altLang="zh-TW" sz="2400" dirty="0">
                          <a:effectLst/>
                        </a:rPr>
                        <a:t>1 (3)</a:t>
                      </a:r>
                    </a:p>
                  </a:txBody>
                  <a:tcPr marL="38100" marR="38100" marT="38100" marB="38100"/>
                </a:tc>
                <a:tc>
                  <a:txBody>
                    <a:bodyPr/>
                    <a:lstStyle/>
                    <a:p>
                      <a:pPr algn="l"/>
                      <a:r>
                        <a:rPr lang="en-US" altLang="zh-TW" sz="2400" dirty="0">
                          <a:effectLst/>
                        </a:rPr>
                        <a:t>1(3)</a:t>
                      </a:r>
                    </a:p>
                  </a:txBody>
                  <a:tcPr marL="38100" marR="38100" marT="38100" marB="38100"/>
                </a:tc>
                <a:tc>
                  <a:txBody>
                    <a:bodyPr/>
                    <a:lstStyle/>
                    <a:p>
                      <a:pPr algn="l"/>
                      <a:r>
                        <a:rPr lang="en-US" altLang="zh-TW" sz="2400">
                          <a:effectLst/>
                        </a:rPr>
                        <a:t>33</a:t>
                      </a:r>
                    </a:p>
                  </a:txBody>
                  <a:tcPr marL="38100" marR="38100" marT="38100" marB="38100"/>
                </a:tc>
                <a:extLst>
                  <a:ext uri="{0D108BD9-81ED-4DB2-BD59-A6C34878D82A}">
                    <a16:rowId xmlns:a16="http://schemas.microsoft.com/office/drawing/2014/main" val="1934165978"/>
                  </a:ext>
                </a:extLst>
              </a:tr>
              <a:tr h="825950">
                <a:tc>
                  <a:txBody>
                    <a:bodyPr/>
                    <a:lstStyle/>
                    <a:p>
                      <a:pPr algn="l"/>
                      <a:r>
                        <a:rPr lang="en-US" sz="2400" b="1" i="1" dirty="0">
                          <a:effectLst/>
                        </a:rPr>
                        <a:t>Enhanced + Timer</a:t>
                      </a:r>
                      <a:endParaRPr lang="en-US" sz="2400" b="1" dirty="0">
                        <a:effectLst/>
                      </a:endParaRPr>
                    </a:p>
                  </a:txBody>
                  <a:tcPr marL="38100" marR="38100" marT="38100" marB="38100"/>
                </a:tc>
                <a:tc>
                  <a:txBody>
                    <a:bodyPr/>
                    <a:lstStyle/>
                    <a:p>
                      <a:pPr algn="l"/>
                      <a:r>
                        <a:rPr lang="en-US" altLang="zh-TW" sz="2400" dirty="0">
                          <a:effectLst/>
                        </a:rPr>
                        <a:t>23 (32)</a:t>
                      </a:r>
                    </a:p>
                  </a:txBody>
                  <a:tcPr marL="38100" marR="38100" marT="38100" marB="38100"/>
                </a:tc>
                <a:tc>
                  <a:txBody>
                    <a:bodyPr/>
                    <a:lstStyle/>
                    <a:p>
                      <a:pPr algn="l"/>
                      <a:r>
                        <a:rPr lang="en-US" altLang="zh-TW" sz="2400" dirty="0">
                          <a:effectLst/>
                        </a:rPr>
                        <a:t>18 (25)</a:t>
                      </a:r>
                    </a:p>
                  </a:txBody>
                  <a:tcPr marL="38100" marR="38100" marT="38100" marB="38100"/>
                </a:tc>
                <a:tc>
                  <a:txBody>
                    <a:bodyPr/>
                    <a:lstStyle/>
                    <a:p>
                      <a:pPr algn="l"/>
                      <a:r>
                        <a:rPr lang="en-US" altLang="zh-TW" sz="2400" kern="1200" dirty="0">
                          <a:solidFill>
                            <a:schemeClr val="tx1"/>
                          </a:solidFill>
                          <a:effectLst/>
                          <a:latin typeface="+mn-lt"/>
                          <a:ea typeface="+mn-ea"/>
                          <a:cs typeface="+mn-cs"/>
                        </a:rPr>
                        <a:t>38 (54)</a:t>
                      </a:r>
                    </a:p>
                  </a:txBody>
                  <a:tcPr marL="38100" marR="38100" marT="38100" marB="38100"/>
                </a:tc>
                <a:tc>
                  <a:txBody>
                    <a:bodyPr/>
                    <a:lstStyle/>
                    <a:p>
                      <a:pPr marL="0" algn="l" defTabSz="914400" rtl="0" eaLnBrk="1" latinLnBrk="0" hangingPunct="1"/>
                      <a:r>
                        <a:rPr lang="en-US" altLang="zh-TW" sz="2400" kern="1200" dirty="0">
                          <a:solidFill>
                            <a:schemeClr val="accent2">
                              <a:lumMod val="75000"/>
                            </a:schemeClr>
                          </a:solidFill>
                          <a:effectLst/>
                          <a:latin typeface="+mn-lt"/>
                          <a:ea typeface="+mn-ea"/>
                          <a:cs typeface="+mn-cs"/>
                        </a:rPr>
                        <a:t>48 (68)</a:t>
                      </a:r>
                    </a:p>
                  </a:txBody>
                  <a:tcPr marL="38100" marR="38100" marT="38100" marB="38100"/>
                </a:tc>
                <a:tc>
                  <a:txBody>
                    <a:bodyPr/>
                    <a:lstStyle/>
                    <a:p>
                      <a:pPr algn="l"/>
                      <a:r>
                        <a:rPr lang="en-US" sz="2400" dirty="0">
                          <a:effectLst/>
                        </a:rPr>
                        <a:t>71</a:t>
                      </a:r>
                      <a:r>
                        <a:rPr lang="en-US" sz="2400" u="none" strike="noStrike" baseline="30000" dirty="0">
                          <a:solidFill>
                            <a:srgbClr val="0C7DBB"/>
                          </a:solidFill>
                          <a:effectLst/>
                          <a:hlinkClick r:id="rId3"/>
                        </a:rPr>
                        <a:t>a</a:t>
                      </a:r>
                      <a:endParaRPr lang="en-US" sz="2400" dirty="0">
                        <a:effectLst/>
                      </a:endParaRPr>
                    </a:p>
                  </a:txBody>
                  <a:tcPr marL="38100" marR="38100" marT="38100" marB="38100"/>
                </a:tc>
                <a:extLst>
                  <a:ext uri="{0D108BD9-81ED-4DB2-BD59-A6C34878D82A}">
                    <a16:rowId xmlns:a16="http://schemas.microsoft.com/office/drawing/2014/main" val="1634574286"/>
                  </a:ext>
                </a:extLst>
              </a:tr>
              <a:tr h="557345">
                <a:tc>
                  <a:txBody>
                    <a:bodyPr/>
                    <a:lstStyle/>
                    <a:p>
                      <a:pPr algn="l"/>
                      <a:r>
                        <a:rPr lang="en-US" sz="2400" b="1" i="1" dirty="0">
                          <a:effectLst/>
                        </a:rPr>
                        <a:t>Smartphone</a:t>
                      </a:r>
                      <a:endParaRPr lang="en-US" sz="2400" b="1" dirty="0">
                        <a:effectLst/>
                      </a:endParaRPr>
                    </a:p>
                  </a:txBody>
                  <a:tcPr marL="38100" marR="38100" marT="38100" marB="38100"/>
                </a:tc>
                <a:tc>
                  <a:txBody>
                    <a:bodyPr/>
                    <a:lstStyle/>
                    <a:p>
                      <a:pPr marL="0" algn="l" defTabSz="914400" rtl="0" eaLnBrk="1" latinLnBrk="0" hangingPunct="1"/>
                      <a:r>
                        <a:rPr lang="en-US" altLang="zh-TW" sz="2400" kern="1200" dirty="0">
                          <a:solidFill>
                            <a:schemeClr val="accent2">
                              <a:lumMod val="75000"/>
                            </a:schemeClr>
                          </a:solidFill>
                          <a:effectLst/>
                          <a:latin typeface="+mn-lt"/>
                          <a:ea typeface="+mn-ea"/>
                          <a:cs typeface="+mn-cs"/>
                        </a:rPr>
                        <a:t>21 (70)</a:t>
                      </a:r>
                    </a:p>
                  </a:txBody>
                  <a:tcPr marL="38100" marR="38100" marT="38100" marB="38100"/>
                </a:tc>
                <a:tc>
                  <a:txBody>
                    <a:bodyPr/>
                    <a:lstStyle/>
                    <a:p>
                      <a:pPr algn="l"/>
                      <a:r>
                        <a:rPr lang="en-US" altLang="zh-TW" sz="2400" dirty="0">
                          <a:effectLst/>
                        </a:rPr>
                        <a:t>–</a:t>
                      </a:r>
                    </a:p>
                  </a:txBody>
                  <a:tcPr marL="38100" marR="38100" marT="38100" marB="38100"/>
                </a:tc>
                <a:tc>
                  <a:txBody>
                    <a:bodyPr/>
                    <a:lstStyle/>
                    <a:p>
                      <a:pPr algn="l"/>
                      <a:r>
                        <a:rPr lang="en-US" altLang="zh-TW" sz="2400" dirty="0">
                          <a:effectLst/>
                        </a:rPr>
                        <a:t>9 (30)</a:t>
                      </a:r>
                    </a:p>
                  </a:txBody>
                  <a:tcPr marL="38100" marR="38100" marT="38100" marB="38100"/>
                </a:tc>
                <a:tc>
                  <a:txBody>
                    <a:bodyPr/>
                    <a:lstStyle/>
                    <a:p>
                      <a:pPr algn="l"/>
                      <a:r>
                        <a:rPr lang="en-US" altLang="zh-TW" sz="2400" dirty="0">
                          <a:effectLst/>
                        </a:rPr>
                        <a:t>9 (30)</a:t>
                      </a:r>
                    </a:p>
                  </a:txBody>
                  <a:tcPr marL="38100" marR="38100" marT="38100" marB="38100"/>
                </a:tc>
                <a:tc>
                  <a:txBody>
                    <a:bodyPr/>
                    <a:lstStyle/>
                    <a:p>
                      <a:pPr algn="l"/>
                      <a:r>
                        <a:rPr lang="en-US" altLang="zh-TW" sz="2400" dirty="0">
                          <a:effectLst/>
                        </a:rPr>
                        <a:t>30</a:t>
                      </a:r>
                    </a:p>
                  </a:txBody>
                  <a:tcPr marL="38100" marR="38100" marT="38100" marB="38100"/>
                </a:tc>
                <a:extLst>
                  <a:ext uri="{0D108BD9-81ED-4DB2-BD59-A6C34878D82A}">
                    <a16:rowId xmlns:a16="http://schemas.microsoft.com/office/drawing/2014/main" val="2880061221"/>
                  </a:ext>
                </a:extLst>
              </a:tr>
            </a:tbl>
          </a:graphicData>
        </a:graphic>
      </p:graphicFrame>
      <p:sp>
        <p:nvSpPr>
          <p:cNvPr id="4" name="矩形 3">
            <a:extLst>
              <a:ext uri="{FF2B5EF4-FFF2-40B4-BE49-F238E27FC236}">
                <a16:creationId xmlns:a16="http://schemas.microsoft.com/office/drawing/2014/main" id="{19DD80B8-1503-48AD-8481-39A288800A31}"/>
              </a:ext>
            </a:extLst>
          </p:cNvPr>
          <p:cNvSpPr/>
          <p:nvPr/>
        </p:nvSpPr>
        <p:spPr>
          <a:xfrm>
            <a:off x="6574420" y="3664341"/>
            <a:ext cx="2199190" cy="281097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335687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14</a:t>
            </a:fld>
            <a:endParaRPr lang="zh-TW" altLang="en-US">
              <a:solidFill>
                <a:prstClr val="black">
                  <a:tint val="75000"/>
                </a:prstClr>
              </a:solidFill>
            </a:endParaRPr>
          </a:p>
        </p:txBody>
      </p:sp>
      <p:sp>
        <p:nvSpPr>
          <p:cNvPr id="8" name="副標題 2"/>
          <p:cNvSpPr txBox="1">
            <a:spLocks/>
          </p:cNvSpPr>
          <p:nvPr/>
        </p:nvSpPr>
        <p:spPr>
          <a:xfrm>
            <a:off x="708234" y="1894544"/>
            <a:ext cx="10029826" cy="1829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如 </a:t>
            </a:r>
            <a:r>
              <a:rPr lang="en-US" altLang="zh-TW" dirty="0">
                <a:latin typeface="微軟正黑體" panose="020B0604030504040204" pitchFamily="34" charset="-120"/>
                <a:ea typeface="微軟正黑體" panose="020B0604030504040204" pitchFamily="34" charset="-120"/>
              </a:rPr>
              <a:t>VE </a:t>
            </a:r>
            <a:r>
              <a:rPr lang="zh-TW" altLang="en-US" dirty="0">
                <a:latin typeface="微軟正黑體" panose="020B0604030504040204" pitchFamily="34" charset="-120"/>
                <a:ea typeface="微軟正黑體" panose="020B0604030504040204" pitchFamily="34" charset="-120"/>
              </a:rPr>
              <a:t>部分所述，在實驗中，平台層有兩部電梯通向通道和電梯大廳。這些電梯在 </a:t>
            </a:r>
            <a:r>
              <a:rPr lang="en-US" altLang="zh-TW" dirty="0">
                <a:latin typeface="微軟正黑體" panose="020B0604030504040204" pitchFamily="34" charset="-120"/>
                <a:ea typeface="微軟正黑體" panose="020B0604030504040204" pitchFamily="34" charset="-120"/>
              </a:rPr>
              <a:t>VE </a:t>
            </a:r>
            <a:r>
              <a:rPr lang="zh-TW" altLang="en-US" dirty="0">
                <a:latin typeface="微軟正黑體" panose="020B0604030504040204" pitchFamily="34" charset="-120"/>
                <a:ea typeface="微軟正黑體" panose="020B0604030504040204" pitchFamily="34" charset="-120"/>
              </a:rPr>
              <a:t>中不起作用，也沒有提供呼叫按鈕。這是</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由於預期參與者不會使用它們</a:t>
            </a:r>
            <a:r>
              <a:rPr lang="zh-TW" altLang="en-US" dirty="0">
                <a:latin typeface="微軟正黑體" panose="020B0604030504040204" pitchFamily="34" charset="-120"/>
                <a:ea typeface="微軟正黑體" panose="020B0604030504040204" pitchFamily="34" charset="-120"/>
              </a:rPr>
              <a:t>，因為</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相鄰的樓梯相對較短</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但是，在</a:t>
            </a:r>
            <a:r>
              <a:rPr lang="en-US" altLang="zh-TW" dirty="0">
                <a:latin typeface="微軟正黑體" panose="020B0604030504040204" pitchFamily="34" charset="-120"/>
                <a:ea typeface="微軟正黑體" panose="020B0604030504040204" pitchFamily="34" charset="-120"/>
              </a:rPr>
              <a:t>Enhanced + Timer</a:t>
            </a:r>
            <a:r>
              <a:rPr lang="zh-TW" altLang="en-US" dirty="0">
                <a:latin typeface="微軟正黑體" panose="020B0604030504040204" pitchFamily="34" charset="-120"/>
                <a:ea typeface="微軟正黑體" panose="020B0604030504040204" pitchFamily="34" charset="-120"/>
              </a:rPr>
              <a:t>場景中，</a:t>
            </a:r>
            <a:r>
              <a:rPr lang="en-US" altLang="zh-TW" dirty="0">
                <a:latin typeface="微軟正黑體" panose="020B0604030504040204" pitchFamily="34" charset="-120"/>
                <a:ea typeface="微軟正黑體" panose="020B0604030504040204" pitchFamily="34" charset="-120"/>
              </a:rPr>
              <a:t>25% (n = 18) </a:t>
            </a:r>
            <a:r>
              <a:rPr lang="zh-TW" altLang="en-US" dirty="0">
                <a:latin typeface="微軟正黑體" panose="020B0604030504040204" pitchFamily="34" charset="-120"/>
                <a:ea typeface="微軟正黑體" panose="020B0604030504040204" pitchFamily="34" charset="-120"/>
              </a:rPr>
              <a:t>的人在疏散時嘗試使用其中一部電梯。當該電梯不工作時，這些參與者中有 </a:t>
            </a:r>
            <a:r>
              <a:rPr lang="en-US" altLang="zh-TW" dirty="0">
                <a:solidFill>
                  <a:schemeClr val="accent2">
                    <a:lumMod val="75000"/>
                  </a:schemeClr>
                </a:solidFill>
                <a:latin typeface="微軟正黑體" panose="020B0604030504040204" pitchFamily="34" charset="-120"/>
                <a:ea typeface="微軟正黑體" panose="020B0604030504040204" pitchFamily="34" charset="-120"/>
              </a:rPr>
              <a:t>56% (n = 10) </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選擇不在大廳嘗試電梯</a:t>
            </a:r>
            <a:r>
              <a:rPr lang="zh-TW" altLang="en-US" dirty="0">
                <a:latin typeface="微軟正黑體" panose="020B0604030504040204" pitchFamily="34" charset="-120"/>
                <a:ea typeface="微軟正黑體" panose="020B0604030504040204" pitchFamily="34" charset="-120"/>
              </a:rPr>
              <a:t>。這可以在表 </a:t>
            </a:r>
            <a:r>
              <a:rPr lang="en-US" altLang="zh-TW" dirty="0">
                <a:latin typeface="微軟正黑體" panose="020B0604030504040204" pitchFamily="34" charset="-120"/>
                <a:ea typeface="微軟正黑體" panose="020B0604030504040204" pitchFamily="34" charset="-120"/>
              </a:rPr>
              <a:t>1 </a:t>
            </a:r>
            <a:r>
              <a:rPr lang="zh-TW" altLang="en-US" dirty="0">
                <a:latin typeface="微軟正黑體" panose="020B0604030504040204" pitchFamily="34" charset="-120"/>
                <a:ea typeface="微軟正黑體" panose="020B0604030504040204" pitchFamily="34" charset="-120"/>
              </a:rPr>
              <a:t>中看到，其中顯示了從平台、大廳和總人數使用電梯的參與者人數。</a:t>
            </a:r>
            <a:endParaRPr lang="en-US" altLang="zh-TW" dirty="0">
              <a:latin typeface="微軟正黑體" panose="020B0604030504040204" pitchFamily="34" charset="-120"/>
              <a:ea typeface="微軟正黑體" panose="020B0604030504040204" pitchFamily="34" charset="-120"/>
            </a:endParaRPr>
          </a:p>
        </p:txBody>
      </p:sp>
      <p:sp>
        <p:nvSpPr>
          <p:cNvPr id="10" name="標題 1">
            <a:extLst>
              <a:ext uri="{FF2B5EF4-FFF2-40B4-BE49-F238E27FC236}">
                <a16:creationId xmlns:a16="http://schemas.microsoft.com/office/drawing/2014/main" id="{7E44AE5E-0D9F-432E-90EE-65DD07961797}"/>
              </a:ext>
            </a:extLst>
          </p:cNvPr>
          <p:cNvSpPr txBox="1">
            <a:spLocks/>
          </p:cNvSpPr>
          <p:nvPr/>
        </p:nvSpPr>
        <p:spPr>
          <a:xfrm>
            <a:off x="538113" y="-99666"/>
            <a:ext cx="3107912"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TW" b="0" i="0" dirty="0">
                <a:solidFill>
                  <a:srgbClr val="505050"/>
                </a:solidFill>
                <a:effectLst/>
                <a:latin typeface="NexusSerif"/>
              </a:rPr>
              <a:t>Results</a:t>
            </a:r>
          </a:p>
        </p:txBody>
      </p:sp>
    </p:spTree>
    <p:extLst>
      <p:ext uri="{BB962C8B-B14F-4D97-AF65-F5344CB8AC3E}">
        <p14:creationId xmlns:p14="http://schemas.microsoft.com/office/powerpoint/2010/main" val="379545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15</a:t>
            </a:fld>
            <a:endParaRPr lang="zh-TW" altLang="en-US"/>
          </a:p>
        </p:txBody>
      </p:sp>
      <p:sp>
        <p:nvSpPr>
          <p:cNvPr id="4" name="矩形 3"/>
          <p:cNvSpPr/>
          <p:nvPr/>
        </p:nvSpPr>
        <p:spPr>
          <a:xfrm>
            <a:off x="762000" y="4275925"/>
            <a:ext cx="10667999" cy="1686487"/>
          </a:xfrm>
          <a:prstGeom prst="rect">
            <a:avLst/>
          </a:prstGeom>
          <a:ln w="38100">
            <a:solidFill>
              <a:srgbClr val="FFC000"/>
            </a:solidFill>
          </a:ln>
        </p:spPr>
        <p:txBody>
          <a:bodyPr wrap="square">
            <a:spAutoFit/>
          </a:bodyPr>
          <a:lstStyle/>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測試表明，</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所有場景之間存在統計學上的顯著差異</a:t>
            </a:r>
            <a:r>
              <a:rPr lang="zh-TW" altLang="en-US" sz="2400" dirty="0">
                <a:latin typeface="微軟正黑體" panose="020B0604030504040204" pitchFamily="34" charset="-120"/>
                <a:ea typeface="微軟正黑體" panose="020B0604030504040204" pitchFamily="34" charset="-120"/>
              </a:rPr>
              <a:t>，即在</a:t>
            </a:r>
            <a:r>
              <a:rPr lang="en-US" altLang="zh-TW" sz="2400" dirty="0">
                <a:latin typeface="微軟正黑體" panose="020B0604030504040204" pitchFamily="34" charset="-120"/>
                <a:ea typeface="微軟正黑體" panose="020B0604030504040204" pitchFamily="34" charset="-120"/>
              </a:rPr>
              <a:t>Enhanced</a:t>
            </a:r>
            <a:r>
              <a:rPr lang="zh-TW" altLang="en-US" sz="2400" dirty="0">
                <a:latin typeface="微軟正黑體" panose="020B0604030504040204" pitchFamily="34" charset="-120"/>
                <a:ea typeface="微軟正黑體" panose="020B0604030504040204" pitchFamily="34" charset="-120"/>
              </a:rPr>
              <a:t>場景中使用電梯的參與者明顯多於其他場景，在</a:t>
            </a:r>
            <a:r>
              <a:rPr lang="en-US" altLang="zh-TW" sz="2400" dirty="0">
                <a:latin typeface="微軟正黑體" panose="020B0604030504040204" pitchFamily="34" charset="-120"/>
                <a:ea typeface="微軟正黑體" panose="020B0604030504040204" pitchFamily="34" charset="-120"/>
              </a:rPr>
              <a:t>Smartphone</a:t>
            </a:r>
            <a:r>
              <a:rPr lang="zh-TW" altLang="en-US" sz="2400" dirty="0">
                <a:latin typeface="微軟正黑體" panose="020B0604030504040204" pitchFamily="34" charset="-120"/>
                <a:ea typeface="微軟正黑體" panose="020B0604030504040204" pitchFamily="34" charset="-120"/>
              </a:rPr>
              <a:t>場景中使用電梯的參與者明顯多於</a:t>
            </a:r>
            <a:r>
              <a:rPr lang="en-US" altLang="zh-TW" sz="2400" dirty="0">
                <a:latin typeface="微軟正黑體" panose="020B0604030504040204" pitchFamily="34" charset="-120"/>
                <a:ea typeface="微軟正黑體" panose="020B0604030504040204" pitchFamily="34" charset="-120"/>
              </a:rPr>
              <a:t>Base-line</a:t>
            </a:r>
            <a:r>
              <a:rPr lang="zh-TW" altLang="en-US" sz="2400" dirty="0">
                <a:latin typeface="微軟正黑體" panose="020B0604030504040204" pitchFamily="34" charset="-120"/>
                <a:ea typeface="微軟正黑體" panose="020B0604030504040204" pitchFamily="34" charset="-120"/>
              </a:rPr>
              <a:t>場景</a:t>
            </a:r>
          </a:p>
        </p:txBody>
      </p:sp>
      <p:graphicFrame>
        <p:nvGraphicFramePr>
          <p:cNvPr id="2" name="表格 1">
            <a:extLst>
              <a:ext uri="{FF2B5EF4-FFF2-40B4-BE49-F238E27FC236}">
                <a16:creationId xmlns:a16="http://schemas.microsoft.com/office/drawing/2014/main" id="{10CC5FE6-6429-453A-B06F-A1520932FBAF}"/>
              </a:ext>
            </a:extLst>
          </p:cNvPr>
          <p:cNvGraphicFramePr>
            <a:graphicFrameLocks noGrp="1"/>
          </p:cNvGraphicFramePr>
          <p:nvPr>
            <p:extLst>
              <p:ext uri="{D42A27DB-BD31-4B8C-83A1-F6EECF244321}">
                <p14:modId xmlns:p14="http://schemas.microsoft.com/office/powerpoint/2010/main" val="3160738516"/>
              </p:ext>
            </p:extLst>
          </p:nvPr>
        </p:nvGraphicFramePr>
        <p:xfrm>
          <a:off x="3738674" y="1052369"/>
          <a:ext cx="5257420" cy="1950720"/>
        </p:xfrm>
        <a:graphic>
          <a:graphicData uri="http://schemas.openxmlformats.org/drawingml/2006/table">
            <a:tbl>
              <a:tblPr/>
              <a:tblGrid>
                <a:gridCol w="1314355">
                  <a:extLst>
                    <a:ext uri="{9D8B030D-6E8A-4147-A177-3AD203B41FA5}">
                      <a16:colId xmlns:a16="http://schemas.microsoft.com/office/drawing/2014/main" val="3743693407"/>
                    </a:ext>
                  </a:extLst>
                </a:gridCol>
                <a:gridCol w="1314355">
                  <a:extLst>
                    <a:ext uri="{9D8B030D-6E8A-4147-A177-3AD203B41FA5}">
                      <a16:colId xmlns:a16="http://schemas.microsoft.com/office/drawing/2014/main" val="1820534083"/>
                    </a:ext>
                  </a:extLst>
                </a:gridCol>
                <a:gridCol w="1314355">
                  <a:extLst>
                    <a:ext uri="{9D8B030D-6E8A-4147-A177-3AD203B41FA5}">
                      <a16:colId xmlns:a16="http://schemas.microsoft.com/office/drawing/2014/main" val="4003341079"/>
                    </a:ext>
                  </a:extLst>
                </a:gridCol>
                <a:gridCol w="1314355">
                  <a:extLst>
                    <a:ext uri="{9D8B030D-6E8A-4147-A177-3AD203B41FA5}">
                      <a16:colId xmlns:a16="http://schemas.microsoft.com/office/drawing/2014/main" val="2416347523"/>
                    </a:ext>
                  </a:extLst>
                </a:gridCol>
              </a:tblGrid>
              <a:tr h="0">
                <a:tc>
                  <a:txBody>
                    <a:bodyPr/>
                    <a:lstStyle/>
                    <a:p>
                      <a:endParaRPr lang="en-US" b="1" dirty="0">
                        <a:effectLst/>
                      </a:endParaRP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r>
                        <a:rPr lang="en-US" b="1">
                          <a:effectLst/>
                        </a:rPr>
                        <a:t>Base-line</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r>
                        <a:rPr lang="en-US" b="1">
                          <a:effectLst/>
                        </a:rPr>
                        <a:t>Enhanced + Timer</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r>
                        <a:rPr lang="en-US" b="1" dirty="0">
                          <a:effectLst/>
                        </a:rPr>
                        <a:t>Smartphone</a:t>
                      </a:r>
                    </a:p>
                  </a:txBody>
                  <a:tcPr marL="38100" marR="38100" marT="38100" marB="38100">
                    <a:lnL>
                      <a:noFill/>
                    </a:lnL>
                    <a:lnB w="7620" cap="flat" cmpd="sng" algn="ctr">
                      <a:solidFill>
                        <a:srgbClr val="EBEBEB"/>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865317734"/>
                  </a:ext>
                </a:extLst>
              </a:tr>
              <a:tr h="0">
                <a:tc>
                  <a:txBody>
                    <a:bodyPr/>
                    <a:lstStyle/>
                    <a:p>
                      <a:pPr algn="l"/>
                      <a:r>
                        <a:rPr lang="en-US" b="1" i="1" dirty="0">
                          <a:effectLst/>
                        </a:rPr>
                        <a:t>Base-line</a:t>
                      </a:r>
                      <a:endParaRPr lang="en-US" b="1" dirty="0">
                        <a:effectLst/>
                      </a:endParaRP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pPr algn="l"/>
                      <a:r>
                        <a:rPr lang="en-US" altLang="zh-TW" dirty="0">
                          <a:solidFill>
                            <a:schemeClr val="tx1"/>
                          </a:solidFill>
                          <a:effectLst/>
                        </a:rPr>
                        <a:t>–</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dirty="0">
                          <a:solidFill>
                            <a:schemeClr val="tx1"/>
                          </a:solidFill>
                          <a:effectLst/>
                        </a:rPr>
                        <a:t>&lt;0.00001</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a:effectLst/>
                        </a:rPr>
                        <a:t>0.0047</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2791705109"/>
                  </a:ext>
                </a:extLst>
              </a:tr>
              <a:tr h="0">
                <a:tc>
                  <a:txBody>
                    <a:bodyPr/>
                    <a:lstStyle/>
                    <a:p>
                      <a:pPr algn="l"/>
                      <a:r>
                        <a:rPr lang="en-US" b="1" i="1" dirty="0">
                          <a:effectLst/>
                        </a:rPr>
                        <a:t>Enhanced + Timer</a:t>
                      </a:r>
                      <a:endParaRPr lang="en-US" b="1" dirty="0">
                        <a:effectLst/>
                      </a:endParaRP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pPr marL="0" algn="l" defTabSz="914400" rtl="0" eaLnBrk="1" latinLnBrk="0" hangingPunct="1"/>
                      <a:r>
                        <a:rPr lang="en-US" altLang="zh-TW" sz="1800" kern="1200" dirty="0">
                          <a:solidFill>
                            <a:schemeClr val="tx1"/>
                          </a:solidFill>
                          <a:effectLst/>
                          <a:latin typeface="+mn-lt"/>
                          <a:ea typeface="+mn-ea"/>
                          <a:cs typeface="+mn-cs"/>
                        </a:rPr>
                        <a:t>&lt;0.00001</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dirty="0">
                          <a:solidFill>
                            <a:schemeClr val="tx1"/>
                          </a:solidFill>
                          <a:effectLst/>
                        </a:rPr>
                        <a:t>–</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dirty="0">
                          <a:effectLst/>
                        </a:rPr>
                        <a:t>0.0008</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2765574260"/>
                  </a:ext>
                </a:extLst>
              </a:tr>
              <a:tr h="0">
                <a:tc>
                  <a:txBody>
                    <a:bodyPr/>
                    <a:lstStyle/>
                    <a:p>
                      <a:pPr algn="l"/>
                      <a:r>
                        <a:rPr lang="en-US" b="1" i="1" dirty="0">
                          <a:effectLst/>
                        </a:rPr>
                        <a:t>Smartphone</a:t>
                      </a:r>
                      <a:endParaRPr lang="en-US" b="1" dirty="0">
                        <a:effectLst/>
                      </a:endParaRP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solidFill>
                      <a:schemeClr val="accent1">
                        <a:lumMod val="60000"/>
                        <a:lumOff val="40000"/>
                      </a:schemeClr>
                    </a:solidFill>
                  </a:tcPr>
                </a:tc>
                <a:tc>
                  <a:txBody>
                    <a:bodyPr/>
                    <a:lstStyle/>
                    <a:p>
                      <a:pPr algn="l"/>
                      <a:r>
                        <a:rPr lang="en-US" altLang="zh-TW" dirty="0">
                          <a:effectLst/>
                        </a:rPr>
                        <a:t>0.0047</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a:effectLst/>
                        </a:rPr>
                        <a:t>0.0008</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tc>
                  <a:txBody>
                    <a:bodyPr/>
                    <a:lstStyle/>
                    <a:p>
                      <a:pPr algn="l"/>
                      <a:r>
                        <a:rPr lang="en-US" altLang="zh-TW" dirty="0">
                          <a:effectLst/>
                        </a:rPr>
                        <a:t>–</a:t>
                      </a:r>
                    </a:p>
                  </a:txBody>
                  <a:tcPr marL="38100" marR="38100" marT="38100" marB="38100">
                    <a:lnL>
                      <a:noFill/>
                    </a:lnL>
                    <a:lnR>
                      <a:noFill/>
                    </a:lnR>
                    <a:lnT w="7620" cap="flat" cmpd="sng" algn="ctr">
                      <a:solidFill>
                        <a:srgbClr val="EBEBEB"/>
                      </a:solidFill>
                      <a:prstDash val="solid"/>
                      <a:round/>
                      <a:headEnd type="none" w="med" len="med"/>
                      <a:tailEnd type="none" w="med" len="med"/>
                    </a:lnT>
                    <a:lnB w="7620"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1350861927"/>
                  </a:ext>
                </a:extLst>
              </a:tr>
            </a:tbl>
          </a:graphicData>
        </a:graphic>
      </p:graphicFrame>
      <p:sp>
        <p:nvSpPr>
          <p:cNvPr id="10" name="文字方塊 9">
            <a:extLst>
              <a:ext uri="{FF2B5EF4-FFF2-40B4-BE49-F238E27FC236}">
                <a16:creationId xmlns:a16="http://schemas.microsoft.com/office/drawing/2014/main" id="{4D03CA30-9258-4EB0-ABB4-E25D118CA4AE}"/>
              </a:ext>
            </a:extLst>
          </p:cNvPr>
          <p:cNvSpPr txBox="1"/>
          <p:nvPr/>
        </p:nvSpPr>
        <p:spPr>
          <a:xfrm>
            <a:off x="3032937" y="3139754"/>
            <a:ext cx="6108404" cy="578492"/>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r>
              <a:rPr kumimoji="0" lang="zh-TW" altLang="en-US" sz="2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費歇爾檢驗</a:t>
            </a:r>
            <a:r>
              <a:rPr kumimoji="0" lang="en-US" altLang="zh-TW" sz="2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p</a:t>
            </a:r>
            <a:r>
              <a:rPr kumimoji="0" lang="zh-TW" altLang="en-US" sz="2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值比較了不同情況下的樣本</a:t>
            </a:r>
            <a:endParaRPr kumimoji="0" lang="en-US" altLang="zh-TW" sz="24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2672999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4" name="矩形 3"/>
          <p:cNvSpPr/>
          <p:nvPr/>
        </p:nvSpPr>
        <p:spPr>
          <a:xfrm>
            <a:off x="762000" y="1836548"/>
            <a:ext cx="10667999" cy="3902479"/>
          </a:xfrm>
          <a:prstGeom prst="rect">
            <a:avLst/>
          </a:prstGeom>
          <a:ln w="38100">
            <a:solidFill>
              <a:srgbClr val="FFC000"/>
            </a:solidFill>
          </a:ln>
        </p:spPr>
        <p:txBody>
          <a:bodyPr wrap="square">
            <a:spAutoFit/>
          </a:bodyPr>
          <a:lstStyle/>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在</a:t>
            </a:r>
            <a:r>
              <a:rPr lang="en-US" altLang="zh-TW" sz="2400" b="1" i="1" dirty="0">
                <a:effectLst/>
              </a:rPr>
              <a:t>Smartphone</a:t>
            </a:r>
            <a:r>
              <a:rPr lang="zh-TW" altLang="en-US" sz="2400" dirty="0">
                <a:latin typeface="微軟正黑體" panose="020B0604030504040204" pitchFamily="34" charset="-120"/>
                <a:ea typeface="微軟正黑體" panose="020B0604030504040204" pitchFamily="34" charset="-120"/>
              </a:rPr>
              <a:t>場景中，</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並非所有人都注意到手機指令</a:t>
            </a:r>
            <a:r>
              <a:rPr lang="zh-TW" altLang="en-US" sz="2400" dirty="0">
                <a:latin typeface="微軟正黑體" panose="020B0604030504040204" pitchFamily="34" charset="-120"/>
                <a:ea typeface="微軟正黑體" panose="020B0604030504040204" pitchFamily="34" charset="-120"/>
              </a:rPr>
              <a:t>。共有</a:t>
            </a:r>
            <a:r>
              <a:rPr lang="en-US" altLang="zh-TW" sz="2400" dirty="0">
                <a:latin typeface="微軟正黑體" panose="020B0604030504040204" pitchFamily="34" charset="-120"/>
                <a:ea typeface="微軟正黑體" panose="020B0604030504040204" pitchFamily="34" charset="-120"/>
              </a:rPr>
              <a:t>13% (n = 4)</a:t>
            </a:r>
            <a:r>
              <a:rPr lang="zh-TW" altLang="en-US" sz="2400" dirty="0">
                <a:latin typeface="微軟正黑體" panose="020B0604030504040204" pitchFamily="34" charset="-120"/>
                <a:ea typeface="微軟正黑體" panose="020B0604030504040204" pitchFamily="34" charset="-120"/>
              </a:rPr>
              <a:t>沒有注意到智能手機。</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此外，注意到有 </a:t>
            </a:r>
            <a:r>
              <a:rPr lang="en-US" altLang="zh-TW" sz="2400" dirty="0">
                <a:latin typeface="微軟正黑體" panose="020B0604030504040204" pitchFamily="34" charset="-120"/>
                <a:ea typeface="微軟正黑體" panose="020B0604030504040204" pitchFamily="34" charset="-120"/>
              </a:rPr>
              <a:t>35% (n = 9) </a:t>
            </a:r>
            <a:r>
              <a:rPr lang="zh-TW" altLang="en-US" sz="2400" dirty="0">
                <a:latin typeface="微軟正黑體" panose="020B0604030504040204" pitchFamily="34" charset="-120"/>
                <a:ea typeface="微軟正黑體" panose="020B0604030504040204" pitchFamily="34" charset="-120"/>
              </a:rPr>
              <a:t>的參與者在疏散期間沒有一直看手機，而是在途中的某個地方開始忽略它。</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此外，當參與者通過所謂的關鍵點（如上所述）時，智能手機會沿途給出新的方向。然而，</a:t>
            </a:r>
            <a:r>
              <a:rPr lang="en-US" altLang="zh-TW" sz="2400" dirty="0">
                <a:latin typeface="微軟正黑體" panose="020B0604030504040204" pitchFamily="34" charset="-120"/>
                <a:ea typeface="微軟正黑體" panose="020B0604030504040204" pitchFamily="34" charset="-120"/>
              </a:rPr>
              <a:t>15% (n = 4) </a:t>
            </a:r>
            <a:r>
              <a:rPr lang="zh-TW" altLang="en-US" sz="2400" dirty="0">
                <a:latin typeface="微軟正黑體" panose="020B0604030504040204" pitchFamily="34" charset="-120"/>
                <a:ea typeface="微軟正黑體" panose="020B0604030504040204" pitchFamily="34" charset="-120"/>
              </a:rPr>
              <a:t>的參與者注意到智能手機錯過了疏散路線上的一個航點，導致智能手機的誤導（例如，手機開始向後指向）。</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31393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8" name="標題 1"/>
          <p:cNvSpPr txBox="1">
            <a:spLocks/>
          </p:cNvSpPr>
          <p:nvPr/>
        </p:nvSpPr>
        <p:spPr>
          <a:xfrm>
            <a:off x="1000125" y="590232"/>
            <a:ext cx="2201550"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b="1" dirty="0">
                <a:latin typeface="微軟正黑體" panose="020B0604030504040204" pitchFamily="34" charset="-120"/>
                <a:ea typeface="微軟正黑體" panose="020B0604030504040204" pitchFamily="34" charset="-120"/>
              </a:rPr>
              <a:t>採訪</a:t>
            </a:r>
          </a:p>
        </p:txBody>
      </p:sp>
      <p:sp>
        <p:nvSpPr>
          <p:cNvPr id="4" name="矩形 3"/>
          <p:cNvSpPr/>
          <p:nvPr/>
        </p:nvSpPr>
        <p:spPr>
          <a:xfrm>
            <a:off x="390526" y="1315880"/>
            <a:ext cx="10963274" cy="5564472"/>
          </a:xfrm>
          <a:prstGeom prst="rect">
            <a:avLst/>
          </a:prstGeom>
          <a:ln w="38100">
            <a:solidFill>
              <a:srgbClr val="FFC000"/>
            </a:solidFill>
          </a:ln>
        </p:spPr>
        <p:txBody>
          <a:bodyPr wrap="square">
            <a:spAutoFit/>
          </a:bodyPr>
          <a:lstStyle/>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在手機場景中，所有選擇電梯的參與者都提到他們</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遵循了智能手機給出的指令</a:t>
            </a:r>
            <a:r>
              <a:rPr lang="zh-TW" altLang="en-US" sz="2400" dirty="0">
                <a:latin typeface="微軟正黑體" panose="020B0604030504040204" pitchFamily="34" charset="-120"/>
                <a:ea typeface="微軟正黑體" panose="020B0604030504040204" pitchFamily="34" charset="-120"/>
              </a:rPr>
              <a:t>。然而，許多在這兩種情況下都選擇電梯的參與者在採訪中確實表達了對這種選擇的擔憂。例如，兩個參與者說：</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真的應該使用電梯嗎？它們可能會發生故障</a:t>
            </a:r>
            <a:r>
              <a:rPr lang="en-US" altLang="zh-TW" sz="2400"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但是指令說可以使用，所以我嘗試了。</a:t>
            </a:r>
            <a:endParaRPr lang="en-US" altLang="zh-TW" sz="24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（增強場景）我看到消息和警報，心想“什麼？應該在火災情況下使用電梯嗎？”。但後來我認為我</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最好按照說明進行操作</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在採訪中，許多參與者也對使用自動扶梯和使用電梯表達了類似的懷疑態度。這些參與者中的大多數還提到，電力驅動的東西在火災中是不可靠的。智能手機場景中一位參與者的引述就是例證：如果發生火災，您不應該使用電梯，也不應該使用自動扶梯。（智能手機場景）</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76848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380859" y="181515"/>
            <a:ext cx="3159783" cy="698763"/>
          </a:xfrm>
          <a:solidFill>
            <a:schemeClr val="bg1"/>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等待時間</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18</a:t>
            </a:fld>
            <a:endParaRPr lang="zh-TW" altLang="en-US" dirty="0"/>
          </a:p>
        </p:txBody>
      </p:sp>
      <p:sp>
        <p:nvSpPr>
          <p:cNvPr id="8" name="矩形 7"/>
          <p:cNvSpPr/>
          <p:nvPr/>
        </p:nvSpPr>
        <p:spPr>
          <a:xfrm>
            <a:off x="640933" y="1297922"/>
            <a:ext cx="10712866" cy="1791260"/>
          </a:xfrm>
          <a:prstGeom prst="rect">
            <a:avLst/>
          </a:prstGeom>
        </p:spPr>
        <p:txBody>
          <a:bodyPr wrap="square">
            <a:spAutoFit/>
          </a:bodyPr>
          <a:lstStyle/>
          <a:p>
            <a:pPr marL="342900" indent="-342900">
              <a:lnSpc>
                <a:spcPct val="130000"/>
              </a:lnSpc>
              <a:buFont typeface="Wingdings" panose="05000000000000000000" pitchFamily="2" charset="2"/>
              <a:buChar char="ü"/>
            </a:pPr>
            <a:r>
              <a:rPr lang="en-US" altLang="zh-TW" sz="2400" dirty="0">
                <a:latin typeface="微軟正黑體" panose="020B0604030504040204" pitchFamily="34" charset="-120"/>
                <a:ea typeface="微軟正黑體" panose="020B0604030504040204" pitchFamily="34" charset="-120"/>
              </a:rPr>
              <a:t>Timer </a:t>
            </a:r>
            <a:r>
              <a:rPr lang="zh-TW" altLang="en-US" sz="2400" dirty="0">
                <a:latin typeface="微軟正黑體" panose="020B0604030504040204" pitchFamily="34" charset="-120"/>
                <a:ea typeface="微軟正黑體" panose="020B0604030504040204" pitchFamily="34" charset="-120"/>
              </a:rPr>
              <a:t>場景中在電梯上方之計時器時，平均電梯等待時間從 </a:t>
            </a:r>
            <a:r>
              <a:rPr lang="en-US" altLang="zh-TW" sz="2400" dirty="0">
                <a:latin typeface="微軟正黑體" panose="020B0604030504040204" pitchFamily="34" charset="-120"/>
                <a:ea typeface="微軟正黑體" panose="020B0604030504040204" pitchFamily="34" charset="-120"/>
              </a:rPr>
              <a:t>89 </a:t>
            </a:r>
            <a:r>
              <a:rPr lang="zh-TW" altLang="en-US" sz="2400" dirty="0">
                <a:latin typeface="微軟正黑體" panose="020B0604030504040204" pitchFamily="34" charset="-120"/>
                <a:ea typeface="微軟正黑體" panose="020B0604030504040204" pitchFamily="34" charset="-120"/>
              </a:rPr>
              <a:t>秒（標準差為 </a:t>
            </a:r>
            <a:r>
              <a:rPr lang="en-US" altLang="zh-TW" sz="2400" dirty="0">
                <a:latin typeface="微軟正黑體" panose="020B0604030504040204" pitchFamily="34" charset="-120"/>
                <a:ea typeface="微軟正黑體" panose="020B0604030504040204" pitchFamily="34" charset="-120"/>
              </a:rPr>
              <a:t>91 </a:t>
            </a:r>
            <a:r>
              <a:rPr lang="zh-TW" altLang="en-US" sz="2400" dirty="0">
                <a:latin typeface="微軟正黑體" panose="020B0604030504040204" pitchFamily="34" charset="-120"/>
                <a:ea typeface="微軟正黑體" panose="020B0604030504040204" pitchFamily="34" charset="-120"/>
              </a:rPr>
              <a:t>秒（對於增強型場景</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）增加到 </a:t>
            </a:r>
            <a:r>
              <a:rPr lang="en-US" altLang="zh-TW" sz="2400" dirty="0">
                <a:latin typeface="微軟正黑體" panose="020B0604030504040204" pitchFamily="34" charset="-120"/>
                <a:ea typeface="微軟正黑體" panose="020B0604030504040204" pitchFamily="34" charset="-120"/>
              </a:rPr>
              <a:t>149 </a:t>
            </a:r>
            <a:r>
              <a:rPr lang="zh-TW" altLang="en-US" sz="2400" dirty="0">
                <a:latin typeface="微軟正黑體" panose="020B0604030504040204" pitchFamily="34" charset="-120"/>
                <a:ea typeface="微軟正黑體" panose="020B0604030504040204" pitchFamily="34" charset="-120"/>
              </a:rPr>
              <a:t>秒，標準差為 </a:t>
            </a:r>
            <a:r>
              <a:rPr lang="en-US" altLang="zh-TW" sz="2400" dirty="0">
                <a:latin typeface="微軟正黑體" panose="020B0604030504040204" pitchFamily="34" charset="-120"/>
                <a:ea typeface="微軟正黑體" panose="020B0604030504040204" pitchFamily="34" charset="-120"/>
              </a:rPr>
              <a:t>111 </a:t>
            </a:r>
            <a:r>
              <a:rPr lang="zh-TW" altLang="en-US" sz="2400" dirty="0">
                <a:latin typeface="微軟正黑體" panose="020B0604030504040204" pitchFamily="34" charset="-120"/>
                <a:ea typeface="微軟正黑體" panose="020B0604030504040204" pitchFamily="34" charset="-120"/>
              </a:rPr>
              <a:t>秒。</a:t>
            </a:r>
            <a:endParaRPr lang="en-US" altLang="zh-TW" sz="2400" dirty="0">
              <a:latin typeface="微軟正黑體" panose="020B0604030504040204" pitchFamily="34" charset="-120"/>
              <a:ea typeface="微軟正黑體" panose="020B0604030504040204" pitchFamily="34" charset="-120"/>
            </a:endParaRPr>
          </a:p>
          <a:p>
            <a:br>
              <a:rPr lang="zh-TW" altLang="en-US" sz="2400" dirty="0"/>
            </a:br>
            <a:endParaRPr lang="zh-TW" altLang="en-US" sz="2400" b="1" dirty="0">
              <a:latin typeface="微軟正黑體" panose="020B0604030504040204" pitchFamily="34" charset="-120"/>
              <a:ea typeface="微軟正黑體" panose="020B0604030504040204" pitchFamily="34" charset="-120"/>
            </a:endParaRPr>
          </a:p>
        </p:txBody>
      </p:sp>
      <p:pic>
        <p:nvPicPr>
          <p:cNvPr id="11266" name="Picture 2" descr="圖 8">
            <a:extLst>
              <a:ext uri="{FF2B5EF4-FFF2-40B4-BE49-F238E27FC236}">
                <a16:creationId xmlns:a16="http://schemas.microsoft.com/office/drawing/2014/main" id="{B41A1213-0535-4135-9F82-90C9535645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3947" y="3929317"/>
            <a:ext cx="6187931" cy="2901927"/>
          </a:xfrm>
          <a:prstGeom prst="rect">
            <a:avLst/>
          </a:prstGeom>
          <a:noFill/>
          <a:extLst>
            <a:ext uri="{909E8E84-426E-40DD-AFC4-6F175D3DCCD1}">
              <a14:hiddenFill xmlns:a14="http://schemas.microsoft.com/office/drawing/2010/main">
                <a:solidFill>
                  <a:srgbClr val="FFFFFF"/>
                </a:solidFill>
              </a14:hiddenFill>
            </a:ext>
          </a:extLst>
        </p:spPr>
      </p:pic>
      <p:sp>
        <p:nvSpPr>
          <p:cNvPr id="9" name="文字方塊 8">
            <a:extLst>
              <a:ext uri="{FF2B5EF4-FFF2-40B4-BE49-F238E27FC236}">
                <a16:creationId xmlns:a16="http://schemas.microsoft.com/office/drawing/2014/main" id="{7470FEFE-0FAE-4E3D-AC83-92EDDDF18674}"/>
              </a:ext>
            </a:extLst>
          </p:cNvPr>
          <p:cNvSpPr txBox="1"/>
          <p:nvPr/>
        </p:nvSpPr>
        <p:spPr>
          <a:xfrm>
            <a:off x="6790987" y="4736671"/>
            <a:ext cx="3915999" cy="369332"/>
          </a:xfrm>
          <a:prstGeom prst="rect">
            <a:avLst/>
          </a:prstGeom>
          <a:noFill/>
        </p:spPr>
        <p:txBody>
          <a:bodyPr wrap="square">
            <a:spAutoFit/>
          </a:bodyPr>
          <a:lstStyle/>
          <a:p>
            <a:r>
              <a:rPr lang="zh-TW" altLang="en-US" b="0" i="0" dirty="0">
                <a:solidFill>
                  <a:srgbClr val="323232"/>
                </a:solidFill>
                <a:effectLst/>
                <a:latin typeface="NexusSerif"/>
              </a:rPr>
              <a:t>接受實驗中不同場景的等待時間。</a:t>
            </a:r>
            <a:endParaRPr lang="zh-TW" altLang="en-US" dirty="0"/>
          </a:p>
        </p:txBody>
      </p:sp>
    </p:spTree>
    <p:extLst>
      <p:ext uri="{BB962C8B-B14F-4D97-AF65-F5344CB8AC3E}">
        <p14:creationId xmlns:p14="http://schemas.microsoft.com/office/powerpoint/2010/main" val="567183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380859" y="181515"/>
            <a:ext cx="3159783" cy="698763"/>
          </a:xfrm>
          <a:solidFill>
            <a:schemeClr val="bg1"/>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等待時間</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19</a:t>
            </a:fld>
            <a:endParaRPr lang="zh-TW" altLang="en-US" dirty="0"/>
          </a:p>
        </p:txBody>
      </p:sp>
      <p:sp>
        <p:nvSpPr>
          <p:cNvPr id="8" name="矩形 7"/>
          <p:cNvSpPr/>
          <p:nvPr/>
        </p:nvSpPr>
        <p:spPr>
          <a:xfrm>
            <a:off x="640933" y="1297922"/>
            <a:ext cx="10712866" cy="1963486"/>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第一個和最後一個計時器達到零的時間與</a:t>
            </a:r>
            <a:r>
              <a:rPr lang="en-US" altLang="zh-TW" sz="2400" dirty="0">
                <a:latin typeface="微軟正黑體" panose="020B0604030504040204" pitchFamily="34" charset="-120"/>
                <a:ea typeface="微軟正黑體" panose="020B0604030504040204" pitchFamily="34" charset="-120"/>
              </a:rPr>
              <a:t>Timer </a:t>
            </a:r>
            <a:r>
              <a:rPr lang="zh-TW" altLang="en-US" sz="2400" dirty="0">
                <a:latin typeface="微軟正黑體" panose="020B0604030504040204" pitchFamily="34" charset="-120"/>
                <a:ea typeface="微軟正黑體" panose="020B0604030504040204" pitchFamily="34" charset="-120"/>
              </a:rPr>
              <a:t>場景的等待時間一起顯示</a:t>
            </a:r>
            <a:r>
              <a:rPr lang="en-US" altLang="zh-TW" sz="2400" dirty="0">
                <a:latin typeface="微軟正黑體" panose="020B0604030504040204" pitchFamily="34" charset="-120"/>
                <a:ea typeface="微軟正黑體" panose="020B0604030504040204" pitchFamily="34" charset="-120"/>
              </a:rPr>
              <a:t>. </a:t>
            </a: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可以看出，大約 </a:t>
            </a:r>
            <a:r>
              <a:rPr lang="en-US" altLang="zh-TW" sz="2400" dirty="0">
                <a:latin typeface="微軟正黑體" panose="020B0604030504040204" pitchFamily="34" charset="-120"/>
                <a:ea typeface="微軟正黑體" panose="020B0604030504040204" pitchFamily="34" charset="-120"/>
              </a:rPr>
              <a:t>48% (n = 10) </a:t>
            </a:r>
            <a:r>
              <a:rPr lang="zh-TW" altLang="en-US" sz="2400" dirty="0">
                <a:latin typeface="微軟正黑體" panose="020B0604030504040204" pitchFamily="34" charset="-120"/>
                <a:ea typeface="微軟正黑體" panose="020B0604030504040204" pitchFamily="34" charset="-120"/>
              </a:rPr>
              <a:t>的參與者一直等到至少一個電梯計時器達到零。還可以看到 </a:t>
            </a:r>
            <a:r>
              <a:rPr lang="en-US" altLang="zh-TW" sz="2400" dirty="0">
                <a:latin typeface="微軟正黑體" panose="020B0604030504040204" pitchFamily="34" charset="-120"/>
                <a:ea typeface="微軟正黑體" panose="020B0604030504040204" pitchFamily="34" charset="-120"/>
              </a:rPr>
              <a:t>10% (n = 2) </a:t>
            </a:r>
            <a:r>
              <a:rPr lang="zh-TW" altLang="en-US" sz="2400" dirty="0">
                <a:latin typeface="微軟正黑體" panose="020B0604030504040204" pitchFamily="34" charset="-120"/>
                <a:ea typeface="微軟正黑體" panose="020B0604030504040204" pitchFamily="34" charset="-120"/>
              </a:rPr>
              <a:t>的等待時間超過了所有電梯計時器達到零的時間。</a:t>
            </a:r>
            <a:endParaRPr lang="zh-TW" altLang="en-US" sz="2400" b="1" dirty="0">
              <a:latin typeface="微軟正黑體" panose="020B0604030504040204" pitchFamily="34" charset="-120"/>
              <a:ea typeface="微軟正黑體" panose="020B0604030504040204" pitchFamily="34" charset="-120"/>
            </a:endParaRPr>
          </a:p>
        </p:txBody>
      </p:sp>
      <p:pic>
        <p:nvPicPr>
          <p:cNvPr id="11268" name="Picture 4" descr="圖 9">
            <a:extLst>
              <a:ext uri="{FF2B5EF4-FFF2-40B4-BE49-F238E27FC236}">
                <a16:creationId xmlns:a16="http://schemas.microsoft.com/office/drawing/2014/main" id="{42AFD0B5-2C67-4EFE-B1C8-39C1A7B6E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4141" y="3429000"/>
            <a:ext cx="5524500" cy="2609850"/>
          </a:xfrm>
          <a:prstGeom prst="rect">
            <a:avLst/>
          </a:prstGeom>
          <a:noFill/>
          <a:extLst>
            <a:ext uri="{909E8E84-426E-40DD-AFC4-6F175D3DCCD1}">
              <a14:hiddenFill xmlns:a14="http://schemas.microsoft.com/office/drawing/2010/main">
                <a:solidFill>
                  <a:srgbClr val="FFFFFF"/>
                </a:solidFill>
              </a14:hiddenFill>
            </a:ext>
          </a:extLst>
        </p:spPr>
      </p:pic>
      <p:sp>
        <p:nvSpPr>
          <p:cNvPr id="12" name="文字方塊 11">
            <a:extLst>
              <a:ext uri="{FF2B5EF4-FFF2-40B4-BE49-F238E27FC236}">
                <a16:creationId xmlns:a16="http://schemas.microsoft.com/office/drawing/2014/main" id="{7E21C8AB-2321-4CA2-93F4-85DE5CCD031F}"/>
              </a:ext>
            </a:extLst>
          </p:cNvPr>
          <p:cNvSpPr txBox="1"/>
          <p:nvPr/>
        </p:nvSpPr>
        <p:spPr>
          <a:xfrm>
            <a:off x="2559346" y="6284009"/>
            <a:ext cx="6108404" cy="646331"/>
          </a:xfrm>
          <a:prstGeom prst="rect">
            <a:avLst/>
          </a:prstGeom>
          <a:noFill/>
        </p:spPr>
        <p:txBody>
          <a:bodyPr wrap="square">
            <a:spAutoFit/>
          </a:bodyPr>
          <a:lstStyle/>
          <a:p>
            <a:r>
              <a:rPr lang="en-US" altLang="zh-TW" b="0" i="0" dirty="0">
                <a:solidFill>
                  <a:srgbClr val="323232"/>
                </a:solidFill>
                <a:effectLst/>
                <a:latin typeface="NexusSerif"/>
              </a:rPr>
              <a:t>Timer </a:t>
            </a:r>
            <a:r>
              <a:rPr lang="zh-TW" altLang="en-US" b="0" i="0" dirty="0">
                <a:solidFill>
                  <a:srgbClr val="323232"/>
                </a:solidFill>
                <a:effectLst/>
                <a:latin typeface="NexusSerif"/>
              </a:rPr>
              <a:t>場景的電梯等待時間。虛線顯示第一個和最後一個電梯計時器達到零的時間。</a:t>
            </a:r>
            <a:endParaRPr lang="zh-TW" altLang="en-US" dirty="0"/>
          </a:p>
        </p:txBody>
      </p:sp>
      <p:sp>
        <p:nvSpPr>
          <p:cNvPr id="13" name="矩形 12">
            <a:extLst>
              <a:ext uri="{FF2B5EF4-FFF2-40B4-BE49-F238E27FC236}">
                <a16:creationId xmlns:a16="http://schemas.microsoft.com/office/drawing/2014/main" id="{7F493A06-DDE6-4DA0-9FB2-2C248347959C}"/>
              </a:ext>
            </a:extLst>
          </p:cNvPr>
          <p:cNvSpPr/>
          <p:nvPr/>
        </p:nvSpPr>
        <p:spPr>
          <a:xfrm>
            <a:off x="2796363" y="4731487"/>
            <a:ext cx="5977247" cy="3296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855922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338874" y="1363842"/>
            <a:ext cx="11853126"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雖然地下地鐵站一般位於地下幾層，但也有許多例外，世界上有幾個車站位於地下 </a:t>
            </a:r>
            <a:r>
              <a:rPr lang="en-US" altLang="zh-TW" dirty="0">
                <a:latin typeface="微軟正黑體" panose="020B0604030504040204" pitchFamily="34" charset="-120"/>
                <a:ea typeface="微軟正黑體" panose="020B0604030504040204" pitchFamily="34" charset="-120"/>
              </a:rPr>
              <a:t>85 m </a:t>
            </a:r>
            <a:r>
              <a:rPr lang="zh-TW" altLang="en-US" dirty="0">
                <a:latin typeface="微軟正黑體" panose="020B0604030504040204" pitchFamily="34" charset="-120"/>
                <a:ea typeface="微軟正黑體" panose="020B0604030504040204" pitchFamily="34" charset="-120"/>
              </a:rPr>
              <a:t>以上</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車站位於地下深處，疏散將具有挑戰性。可能影響疏散的兩個因素是 </a:t>
            </a:r>
            <a:r>
              <a:rPr lang="en-US" altLang="zh-TW" dirty="0">
                <a:latin typeface="微軟正黑體" panose="020B0604030504040204" pitchFamily="34" charset="-120"/>
                <a:ea typeface="微軟正黑體" panose="020B0604030504040204" pitchFamily="34" charset="-120"/>
              </a:rPr>
              <a:t>(1) </a:t>
            </a:r>
            <a:r>
              <a:rPr lang="zh-TW" altLang="en-US" dirty="0">
                <a:latin typeface="微軟正黑體" panose="020B0604030504040204" pitchFamily="34" charset="-120"/>
                <a:ea typeface="微軟正黑體" panose="020B0604030504040204" pitchFamily="34" charset="-120"/>
              </a:rPr>
              <a:t>由於爬很多樓梯而導致的疲勞 </a:t>
            </a:r>
            <a:r>
              <a:rPr lang="en-US" altLang="zh-TW" dirty="0">
                <a:latin typeface="微軟正黑體" panose="020B0604030504040204" pitchFamily="34" charset="-120"/>
                <a:ea typeface="微軟正黑體" panose="020B0604030504040204" pitchFamily="34" charset="-120"/>
              </a:rPr>
              <a:t>(Ronchi, E., </a:t>
            </a:r>
            <a:r>
              <a:rPr lang="en-US" altLang="zh-TW" dirty="0" err="1">
                <a:latin typeface="微軟正黑體" panose="020B0604030504040204" pitchFamily="34" charset="-120"/>
                <a:ea typeface="微軟正黑體" panose="020B0604030504040204" pitchFamily="34" charset="-120"/>
              </a:rPr>
              <a:t>Norén</a:t>
            </a:r>
            <a:r>
              <a:rPr lang="en-US" altLang="zh-TW" dirty="0">
                <a:latin typeface="微軟正黑體" panose="020B0604030504040204" pitchFamily="34" charset="-120"/>
                <a:ea typeface="微軟正黑體" panose="020B0604030504040204" pitchFamily="34" charset="-120"/>
              </a:rPr>
              <a:t>, J., </a:t>
            </a:r>
            <a:r>
              <a:rPr lang="en-US" altLang="zh-TW" dirty="0" err="1">
                <a:latin typeface="微軟正黑體" panose="020B0604030504040204" pitchFamily="34" charset="-120"/>
                <a:ea typeface="微軟正黑體" panose="020B0604030504040204" pitchFamily="34" charset="-120"/>
              </a:rPr>
              <a:t>Delin</a:t>
            </a:r>
            <a:r>
              <a:rPr lang="en-US" altLang="zh-TW" dirty="0">
                <a:latin typeface="微軟正黑體" panose="020B0604030504040204" pitchFamily="34" charset="-120"/>
                <a:ea typeface="微軟正黑體" panose="020B0604030504040204" pitchFamily="34" charset="-120"/>
              </a:rPr>
              <a:t>, M., </a:t>
            </a:r>
            <a:r>
              <a:rPr lang="en-US" altLang="zh-TW" dirty="0" err="1">
                <a:latin typeface="微軟正黑體" panose="020B0604030504040204" pitchFamily="34" charset="-120"/>
                <a:ea typeface="微軟正黑體" panose="020B0604030504040204" pitchFamily="34" charset="-120"/>
              </a:rPr>
              <a:t>Kuklane</a:t>
            </a:r>
            <a:r>
              <a:rPr lang="en-US" altLang="zh-TW" dirty="0">
                <a:latin typeface="微軟正黑體" panose="020B0604030504040204" pitchFamily="34" charset="-120"/>
                <a:ea typeface="微軟正黑體" panose="020B0604030504040204" pitchFamily="34" charset="-120"/>
              </a:rPr>
              <a:t>, K., Halder, A., Arias, S., &amp; </a:t>
            </a:r>
            <a:r>
              <a:rPr lang="en-US" altLang="zh-TW" dirty="0" err="1">
                <a:latin typeface="微軟正黑體" panose="020B0604030504040204" pitchFamily="34" charset="-120"/>
                <a:ea typeface="微軟正黑體" panose="020B0604030504040204" pitchFamily="34" charset="-120"/>
              </a:rPr>
              <a:t>Fridolf</a:t>
            </a:r>
            <a:r>
              <a:rPr lang="en-US" altLang="zh-TW" dirty="0">
                <a:latin typeface="微軟正黑體" panose="020B0604030504040204" pitchFamily="34" charset="-120"/>
                <a:ea typeface="微軟正黑體" panose="020B0604030504040204" pitchFamily="34" charset="-120"/>
              </a:rPr>
              <a:t>, K. </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2015)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(2) </a:t>
            </a:r>
            <a:r>
              <a:rPr lang="zh-TW" altLang="en-US" dirty="0">
                <a:latin typeface="微軟正黑體" panose="020B0604030504040204" pitchFamily="34" charset="-120"/>
                <a:ea typeface="微軟正黑體" panose="020B0604030504040204" pitchFamily="34" charset="-120"/>
              </a:rPr>
              <a:t>行動不便的人（例如輪椅使用者）的困難 </a:t>
            </a:r>
            <a:r>
              <a:rPr lang="en-US" altLang="zh-TW"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6</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。緩解這些疏散問題的一種可能方法是在疏散設計中實施疏散電梯。</a:t>
            </a:r>
            <a:r>
              <a:rPr lang="en-US" altLang="zh-TW" dirty="0">
                <a:latin typeface="微軟正黑體" panose="020B0604030504040204" pitchFamily="34" charset="-120"/>
                <a:ea typeface="微軟正黑體" panose="020B0604030504040204" pitchFamily="34" charset="-120"/>
              </a:rPr>
              <a:t>Ronchi, E., </a:t>
            </a:r>
            <a:r>
              <a:rPr lang="en-US" altLang="zh-TW" dirty="0" err="1">
                <a:latin typeface="微軟正黑體" panose="020B0604030504040204" pitchFamily="34" charset="-120"/>
                <a:ea typeface="微軟正黑體" panose="020B0604030504040204" pitchFamily="34" charset="-120"/>
              </a:rPr>
              <a:t>Norén</a:t>
            </a:r>
            <a:r>
              <a:rPr lang="en-US" altLang="zh-TW" dirty="0">
                <a:latin typeface="微軟正黑體" panose="020B0604030504040204" pitchFamily="34" charset="-120"/>
                <a:ea typeface="微軟正黑體" panose="020B0604030504040204" pitchFamily="34" charset="-120"/>
              </a:rPr>
              <a:t>, J., </a:t>
            </a:r>
            <a:r>
              <a:rPr lang="en-US" altLang="zh-TW" dirty="0" err="1">
                <a:latin typeface="微軟正黑體" panose="020B0604030504040204" pitchFamily="34" charset="-120"/>
                <a:ea typeface="微軟正黑體" panose="020B0604030504040204" pitchFamily="34" charset="-120"/>
              </a:rPr>
              <a:t>Delin</a:t>
            </a:r>
            <a:r>
              <a:rPr lang="en-US" altLang="zh-TW" dirty="0">
                <a:latin typeface="微軟正黑體" panose="020B0604030504040204" pitchFamily="34" charset="-120"/>
                <a:ea typeface="微軟正黑體" panose="020B0604030504040204" pitchFamily="34" charset="-120"/>
              </a:rPr>
              <a:t>, M., </a:t>
            </a:r>
            <a:r>
              <a:rPr lang="en-US" altLang="zh-TW" dirty="0" err="1">
                <a:latin typeface="微軟正黑體" panose="020B0604030504040204" pitchFamily="34" charset="-120"/>
                <a:ea typeface="微軟正黑體" panose="020B0604030504040204" pitchFamily="34" charset="-120"/>
              </a:rPr>
              <a:t>Kuklane</a:t>
            </a:r>
            <a:r>
              <a:rPr lang="en-US" altLang="zh-TW" dirty="0">
                <a:latin typeface="微軟正黑體" panose="020B0604030504040204" pitchFamily="34" charset="-120"/>
                <a:ea typeface="微軟正黑體" panose="020B0604030504040204" pitchFamily="34" charset="-120"/>
              </a:rPr>
              <a:t>, K., Halder, A., Arias, S., &amp; </a:t>
            </a:r>
            <a:r>
              <a:rPr lang="en-US" altLang="zh-TW" dirty="0" err="1">
                <a:latin typeface="微軟正黑體" panose="020B0604030504040204" pitchFamily="34" charset="-120"/>
                <a:ea typeface="微軟正黑體" panose="020B0604030504040204" pitchFamily="34" charset="-120"/>
              </a:rPr>
              <a:t>Fridolf</a:t>
            </a:r>
            <a:r>
              <a:rPr lang="en-US" altLang="zh-TW" dirty="0">
                <a:latin typeface="微軟正黑體" panose="020B0604030504040204" pitchFamily="34" charset="-120"/>
                <a:ea typeface="微軟正黑體" panose="020B0604030504040204" pitchFamily="34" charset="-120"/>
              </a:rPr>
              <a:t>, K. (2015)</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1306665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8" name="標題 1"/>
          <p:cNvSpPr txBox="1">
            <a:spLocks/>
          </p:cNvSpPr>
          <p:nvPr/>
        </p:nvSpPr>
        <p:spPr>
          <a:xfrm>
            <a:off x="-21800" y="-196726"/>
            <a:ext cx="8601076"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400" b="1" dirty="0">
                <a:latin typeface="微軟正黑體" panose="020B0604030504040204" pitchFamily="34" charset="-120"/>
                <a:ea typeface="微軟正黑體" panose="020B0604030504040204" pitchFamily="34" charset="-120"/>
              </a:rPr>
              <a:t>Perception and realism</a:t>
            </a:r>
          </a:p>
        </p:txBody>
      </p:sp>
      <p:sp>
        <p:nvSpPr>
          <p:cNvPr id="9" name="副標題 2"/>
          <p:cNvSpPr>
            <a:spLocks noGrp="1"/>
          </p:cNvSpPr>
          <p:nvPr>
            <p:ph type="subTitle" idx="1"/>
          </p:nvPr>
        </p:nvSpPr>
        <p:spPr>
          <a:xfrm>
            <a:off x="468320" y="1214654"/>
            <a:ext cx="11195596" cy="3552558"/>
          </a:xfrm>
        </p:spPr>
        <p:txBody>
          <a:bodyPr>
            <a:noAutofit/>
          </a:bodyPr>
          <a:lstStyle/>
          <a:p>
            <a:pPr marL="342900" indent="-342900" algn="l">
              <a:lnSpc>
                <a:spcPct val="125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當參與者被問及他們的等待經歷時，那些接受最長等待時間的人提到了車站深度標誌上的信息；並非所有人都能感知到這些信息，</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其他參與者提到，如果他們知道車站有多深，他們可能會等待更長時間</a:t>
            </a:r>
            <a:r>
              <a:rPr lang="zh-TW" altLang="en-US" dirty="0">
                <a:latin typeface="微軟正黑體" panose="020B0604030504040204" pitchFamily="34" charset="-120"/>
                <a:ea typeface="微軟正黑體" panose="020B0604030504040204" pitchFamily="34" charset="-120"/>
              </a:rPr>
              <a:t>。以下引述說明了這一點：</a:t>
            </a:r>
          </a:p>
          <a:p>
            <a:pPr marL="342900" indent="-342900" algn="l">
              <a:lnSpc>
                <a:spcPct val="125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我看到這個標誌並想“我不能在樓梯上走 </a:t>
            </a:r>
            <a:r>
              <a:rPr lang="en-US" altLang="zh-TW" dirty="0">
                <a:latin typeface="微軟正黑體" panose="020B0604030504040204" pitchFamily="34" charset="-120"/>
                <a:ea typeface="微軟正黑體" panose="020B0604030504040204" pitchFamily="34" charset="-120"/>
              </a:rPr>
              <a:t>30 </a:t>
            </a:r>
            <a:r>
              <a:rPr lang="zh-TW" altLang="en-US" dirty="0">
                <a:latin typeface="微軟正黑體" panose="020B0604030504040204" pitchFamily="34" charset="-120"/>
                <a:ea typeface="微軟正黑體" panose="020B0604030504040204" pitchFamily="34" charset="-120"/>
              </a:rPr>
              <a:t>層，所以我最好再等一會兒”。如果我知道我在地下 </a:t>
            </a:r>
            <a:r>
              <a:rPr lang="en-US" altLang="zh-TW" dirty="0">
                <a:latin typeface="微軟正黑體" panose="020B0604030504040204" pitchFamily="34" charset="-120"/>
                <a:ea typeface="微軟正黑體" panose="020B0604030504040204" pitchFamily="34" charset="-120"/>
              </a:rPr>
              <a:t>100 m</a:t>
            </a:r>
            <a:r>
              <a:rPr lang="zh-TW" altLang="en-US" dirty="0">
                <a:latin typeface="微軟正黑體" panose="020B0604030504040204" pitchFamily="34" charset="-120"/>
                <a:ea typeface="微軟正黑體" panose="020B0604030504040204" pitchFamily="34" charset="-120"/>
              </a:rPr>
              <a:t>，我會等待更長時間。</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（增強場景）</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實驗結束後，參與者被要求估計</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他們認為該站位於地下多遠</a:t>
            </a:r>
            <a:r>
              <a:rPr lang="zh-TW" altLang="en-US" dirty="0">
                <a:latin typeface="微軟正黑體" panose="020B0604030504040204" pitchFamily="34" charset="-120"/>
                <a:ea typeface="微軟正黑體" panose="020B0604030504040204" pitchFamily="34" charset="-120"/>
              </a:rPr>
              <a:t>。智能手機場景中的平均值為</a:t>
            </a:r>
            <a:r>
              <a:rPr lang="en-US" altLang="zh-TW" dirty="0">
                <a:latin typeface="微軟正黑體" panose="020B0604030504040204" pitchFamily="34" charset="-120"/>
                <a:ea typeface="微軟正黑體" panose="020B0604030504040204" pitchFamily="34" charset="-120"/>
              </a:rPr>
              <a:t>11 m</a:t>
            </a:r>
            <a:r>
              <a:rPr lang="zh-TW" altLang="en-US" dirty="0">
                <a:latin typeface="微軟正黑體" panose="020B0604030504040204" pitchFamily="34" charset="-120"/>
                <a:ea typeface="微軟正黑體" panose="020B0604030504040204" pitchFamily="34" charset="-120"/>
              </a:rPr>
              <a:t>，基本場景中的平均值為</a:t>
            </a:r>
            <a:r>
              <a:rPr lang="en-US" altLang="zh-TW" dirty="0">
                <a:latin typeface="微軟正黑體" panose="020B0604030504040204" pitchFamily="34" charset="-120"/>
                <a:ea typeface="微軟正黑體" panose="020B0604030504040204" pitchFamily="34" charset="-120"/>
              </a:rPr>
              <a:t>12 m . </a:t>
            </a:r>
            <a:r>
              <a:rPr lang="zh-TW" altLang="en-US" dirty="0">
                <a:latin typeface="微軟正黑體" panose="020B0604030504040204" pitchFamily="34" charset="-120"/>
                <a:ea typeface="微軟正黑體" panose="020B0604030504040204" pitchFamily="34" charset="-120"/>
              </a:rPr>
              <a:t>在增強和有計時器場景中，參與者認為該站位於地下 </a:t>
            </a:r>
            <a:r>
              <a:rPr lang="en-US" altLang="zh-TW" dirty="0">
                <a:latin typeface="微軟正黑體" panose="020B0604030504040204" pitchFamily="34" charset="-120"/>
                <a:ea typeface="微軟正黑體" panose="020B0604030504040204" pitchFamily="34" charset="-120"/>
              </a:rPr>
              <a:t>3-600 m</a:t>
            </a:r>
            <a:r>
              <a:rPr lang="zh-TW" altLang="en-US" dirty="0">
                <a:latin typeface="微軟正黑體" panose="020B0604030504040204" pitchFamily="34" charset="-120"/>
                <a:ea typeface="微軟正黑體" panose="020B0604030504040204" pitchFamily="34" charset="-120"/>
              </a:rPr>
              <a:t>，平均為 </a:t>
            </a:r>
            <a:r>
              <a:rPr lang="en-US" altLang="zh-TW" dirty="0">
                <a:latin typeface="微軟正黑體" panose="020B0604030504040204" pitchFamily="34" charset="-120"/>
                <a:ea typeface="微軟正黑體" panose="020B0604030504040204" pitchFamily="34" charset="-120"/>
              </a:rPr>
              <a:t>65 m</a:t>
            </a:r>
            <a:r>
              <a:rPr lang="zh-TW" altLang="en-US" dirty="0">
                <a:latin typeface="微軟正黑體" panose="020B0604030504040204" pitchFamily="34" charset="-120"/>
                <a:ea typeface="微軟正黑體" panose="020B0604030504040204" pitchFamily="34" charset="-120"/>
              </a:rPr>
              <a:t>。根據結果，這些場景中 </a:t>
            </a:r>
            <a:r>
              <a:rPr lang="en-US" altLang="zh-TW" dirty="0">
                <a:latin typeface="微軟正黑體" panose="020B0604030504040204" pitchFamily="34" charset="-120"/>
                <a:ea typeface="微軟正黑體" panose="020B0604030504040204" pitchFamily="34" charset="-120"/>
              </a:rPr>
              <a:t>45% (n = 32) </a:t>
            </a:r>
            <a:r>
              <a:rPr lang="zh-TW" altLang="en-US" dirty="0">
                <a:latin typeface="微軟正黑體" panose="020B0604030504040204" pitchFamily="34" charset="-120"/>
                <a:ea typeface="微軟正黑體" panose="020B0604030504040204" pitchFamily="34" charset="-120"/>
              </a:rPr>
              <a:t>的參與者閱讀了有關台站深度的信息標誌。需要注意的是，其中兩名參與者一定是誤讀了標誌，並估計該站分別位於地下 </a:t>
            </a:r>
            <a:r>
              <a:rPr lang="en-US" altLang="zh-TW" dirty="0">
                <a:latin typeface="微軟正黑體" panose="020B0604030504040204" pitchFamily="34" charset="-120"/>
                <a:ea typeface="微軟正黑體" panose="020B0604030504040204" pitchFamily="34" charset="-120"/>
              </a:rPr>
              <a:t>300 </a:t>
            </a:r>
            <a:r>
              <a:rPr lang="zh-TW" altLang="en-US" dirty="0">
                <a:latin typeface="微軟正黑體" panose="020B0604030504040204" pitchFamily="34" charset="-120"/>
                <a:ea typeface="微軟正黑體" panose="020B0604030504040204" pitchFamily="34" charset="-120"/>
              </a:rPr>
              <a:t>米和 </a:t>
            </a:r>
            <a:r>
              <a:rPr lang="en-US" altLang="zh-TW" dirty="0">
                <a:latin typeface="微軟正黑體" panose="020B0604030504040204" pitchFamily="34" charset="-120"/>
                <a:ea typeface="微軟正黑體" panose="020B0604030504040204" pitchFamily="34" charset="-120"/>
              </a:rPr>
              <a:t>600 </a:t>
            </a:r>
            <a:r>
              <a:rPr lang="zh-TW" altLang="en-US" dirty="0">
                <a:latin typeface="微軟正黑體" panose="020B0604030504040204" pitchFamily="34" charset="-120"/>
                <a:ea typeface="微軟正黑體" panose="020B0604030504040204" pitchFamily="34" charset="-120"/>
              </a:rPr>
              <a:t>米。</a:t>
            </a:r>
            <a:endParaRPr lang="en-US" altLang="zh-TW"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351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5934735" cy="1015663"/>
          </a:xfrm>
          <a:prstGeom prst="rect">
            <a:avLst/>
          </a:prstGeom>
          <a:noFill/>
        </p:spPr>
        <p:txBody>
          <a:bodyPr wrap="square" rtlCol="0">
            <a:spAutoFit/>
          </a:bodyPr>
          <a:lstStyle/>
          <a:p>
            <a:r>
              <a:rPr lang="en-US" altLang="zh-TW" sz="6000" b="1" dirty="0">
                <a:latin typeface="微軟正黑體" panose="020B0604030504040204" pitchFamily="34" charset="-120"/>
                <a:ea typeface="微軟正黑體" panose="020B0604030504040204" pitchFamily="34" charset="-120"/>
              </a:rPr>
              <a:t> Conclusion</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6" name="矩形 5"/>
          <p:cNvSpPr/>
          <p:nvPr/>
        </p:nvSpPr>
        <p:spPr>
          <a:xfrm>
            <a:off x="483895" y="1836508"/>
            <a:ext cx="11020754" cy="5152180"/>
          </a:xfrm>
          <a:prstGeom prst="rect">
            <a:avLst/>
          </a:prstGeom>
        </p:spPr>
        <p:txBody>
          <a:bodyPr wrap="square">
            <a:spAutoFit/>
          </a:bodyPr>
          <a:lstStyle/>
          <a:p>
            <a:pPr marL="914400" lvl="1" indent="-457200">
              <a:lnSpc>
                <a:spcPct val="130000"/>
              </a:lnSpc>
              <a:buFont typeface="+mj-lt"/>
              <a:buAutoNum type="arabicPeriod"/>
            </a:pPr>
            <a:r>
              <a:rPr lang="zh-TW" altLang="en-US" sz="2400" dirty="0">
                <a:latin typeface="微軟正黑體" panose="020B0604030504040204" pitchFamily="34" charset="-120"/>
                <a:ea typeface="微軟正黑體" panose="020B0604030504040204" pitchFamily="34" charset="-120"/>
              </a:rPr>
              <a:t>本研究的結果表明，</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地下地鐵站的疏散系統設計會影響出口選擇</a:t>
            </a:r>
            <a:r>
              <a:rPr lang="zh-TW" altLang="en-US" sz="2400" dirty="0">
                <a:latin typeface="微軟正黑體" panose="020B0604030504040204" pitchFamily="34" charset="-120"/>
                <a:ea typeface="微軟正黑體" panose="020B0604030504040204" pitchFamily="34" charset="-120"/>
              </a:rPr>
              <a:t>，即樓梯和電梯之間的選擇。</a:t>
            </a:r>
            <a:endParaRPr lang="en-US" altLang="zh-TW" sz="2400" dirty="0">
              <a:latin typeface="微軟正黑體" panose="020B0604030504040204" pitchFamily="34" charset="-120"/>
              <a:ea typeface="微軟正黑體" panose="020B0604030504040204" pitchFamily="34" charset="-120"/>
            </a:endParaRPr>
          </a:p>
          <a:p>
            <a:pPr marL="914400" lvl="1" indent="-457200">
              <a:lnSpc>
                <a:spcPct val="130000"/>
              </a:lnSpc>
              <a:buFont typeface="+mj-lt"/>
              <a:buAutoNum type="arabicPeriod"/>
            </a:pPr>
            <a:r>
              <a:rPr lang="zh-TW" altLang="en-US" sz="2400" dirty="0">
                <a:latin typeface="微軟正黑體" panose="020B0604030504040204" pitchFamily="34" charset="-120"/>
                <a:ea typeface="微軟正黑體" panose="020B0604030504040204" pitchFamily="34" charset="-120"/>
              </a:rPr>
              <a:t>此外，結果表明疏散期間可接受的電梯等待時間可能在某種程度上受到顯示電梯到達預計等待時間的計時器的影響。然而，</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等待時間結果沒有統計學意義，需要進一步研究</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914400" lvl="1" indent="-457200">
              <a:lnSpc>
                <a:spcPct val="130000"/>
              </a:lnSpc>
              <a:buFont typeface="+mj-lt"/>
              <a:buAutoNum type="arabicPeriod"/>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智能手機的引導會影響出口選擇</a:t>
            </a:r>
            <a:r>
              <a:rPr lang="zh-TW" altLang="en-US" sz="2400" dirty="0">
                <a:latin typeface="微軟正黑體" panose="020B0604030504040204" pitchFamily="34" charset="-120"/>
                <a:ea typeface="微軟正黑體" panose="020B0604030504040204" pitchFamily="34" charset="-120"/>
              </a:rPr>
              <a:t>，並增加選擇電梯而不是樓梯進行疏散的疏散人數。然而，該系統的一個</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明顯缺陷是人們在疏散過程中開始忽略智能手機的指導</a:t>
            </a:r>
            <a:r>
              <a:rPr lang="zh-TW" altLang="en-US" sz="2400" dirty="0">
                <a:latin typeface="微軟正黑體" panose="020B0604030504040204" pitchFamily="34" charset="-120"/>
                <a:ea typeface="微軟正黑體" panose="020B0604030504040204" pitchFamily="34" charset="-120"/>
              </a:rPr>
              <a:t>，從而無法獲得所提供的信息。</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一種可能的解決方案是在更新指南時從智能手機引入信號，例如振動或聲音</a:t>
            </a:r>
            <a:r>
              <a:rPr lang="zh-TW" altLang="en-US" sz="2400" dirty="0">
                <a:latin typeface="微軟正黑體" panose="020B0604030504040204" pitchFamily="34" charset="-120"/>
                <a:ea typeface="微軟正黑體" panose="020B0604030504040204" pitchFamily="34" charset="-120"/>
              </a:rPr>
              <a:t>。</a:t>
            </a:r>
          </a:p>
          <a:p>
            <a:br>
              <a:rPr lang="zh-TW" altLang="en-US" sz="2400" dirty="0"/>
            </a:br>
            <a:endParaRPr lang="zh-TW" altLang="en-US" sz="2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3173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謝謝聆聽</a:t>
            </a: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Tree>
    <p:extLst>
      <p:ext uri="{BB962C8B-B14F-4D97-AF65-F5344CB8AC3E}">
        <p14:creationId xmlns:p14="http://schemas.microsoft.com/office/powerpoint/2010/main" val="178635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a:latin typeface="微軟正黑體" panose="020B0604030504040204" pitchFamily="34" charset="-120"/>
                <a:ea typeface="微軟正黑體" panose="020B0604030504040204" pitchFamily="34" charset="-120"/>
              </a:rPr>
              <a:t>簡介</a:t>
            </a:r>
          </a:p>
        </p:txBody>
      </p:sp>
      <p:sp>
        <p:nvSpPr>
          <p:cNvPr id="3" name="副標題 2"/>
          <p:cNvSpPr>
            <a:spLocks noGrp="1"/>
          </p:cNvSpPr>
          <p:nvPr>
            <p:ph type="subTitle" idx="1"/>
          </p:nvPr>
        </p:nvSpPr>
        <p:spPr>
          <a:xfrm>
            <a:off x="619518" y="1590781"/>
            <a:ext cx="10435276"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儘管如今</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疏散電梯被認為是安全</a:t>
            </a:r>
            <a:r>
              <a:rPr lang="zh-TW" altLang="en-US" dirty="0">
                <a:latin typeface="微軟正黑體" panose="020B0604030504040204" pitchFamily="34" charset="-120"/>
                <a:ea typeface="微軟正黑體" panose="020B0604030504040204" pitchFamily="34" charset="-120"/>
              </a:rPr>
              <a:t>的，但最近幾項問卷調查中討論的一個主題是</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缺乏使用電梯疏散的意願</a:t>
            </a:r>
            <a:r>
              <a:rPr lang="en-US" altLang="zh-TW" dirty="0">
                <a:solidFill>
                  <a:schemeClr val="accent2">
                    <a:lumMod val="75000"/>
                  </a:schemeClr>
                </a:solidFill>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Heyes</a:t>
            </a:r>
            <a:r>
              <a:rPr lang="en-US" altLang="zh-TW" dirty="0">
                <a:latin typeface="微軟正黑體" panose="020B0604030504040204" pitchFamily="34" charset="-120"/>
                <a:ea typeface="微軟正黑體" panose="020B0604030504040204" pitchFamily="34" charset="-120"/>
              </a:rPr>
              <a:t>, E., &amp; Spearpoint, M. (2009)</a:t>
            </a:r>
          </a:p>
          <a:p>
            <a:pPr marL="342900" indent="-342900" algn="l">
              <a:lnSpc>
                <a:spcPct val="140000"/>
              </a:lnSpc>
              <a:buFont typeface="Arial" panose="020B0604020202020204" pitchFamily="34" charset="0"/>
              <a:buChar char="•"/>
            </a:pP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電梯是否用於疏散的問題是設計的核心問題</a:t>
            </a:r>
            <a:r>
              <a:rPr lang="zh-TW" altLang="en-US" dirty="0">
                <a:latin typeface="微軟正黑體" panose="020B0604030504040204" pitchFamily="34" charset="-120"/>
                <a:ea typeface="微軟正黑體" panose="020B0604030504040204" pitchFamily="34" charset="-120"/>
              </a:rPr>
              <a:t>。這個問題在地下深地鐵站中尤其重要，因為到目前為止，僅在針對相對有限樣本人群的問卷調查中研究了這種情況</a:t>
            </a:r>
            <a:r>
              <a:rPr lang="en-US" altLang="zh-TW" dirty="0">
                <a:latin typeface="微軟正黑體" panose="020B0604030504040204" pitchFamily="34" charset="-120"/>
                <a:ea typeface="微軟正黑體" panose="020B0604030504040204" pitchFamily="34" charset="-120"/>
              </a:rPr>
              <a:t>(A. </a:t>
            </a:r>
            <a:r>
              <a:rPr lang="en-US" altLang="zh-TW" dirty="0" err="1">
                <a:latin typeface="微軟正黑體" panose="020B0604030504040204" pitchFamily="34" charset="-120"/>
                <a:ea typeface="微軟正黑體" panose="020B0604030504040204" pitchFamily="34" charset="-120"/>
              </a:rPr>
              <a:t>Engstrand</a:t>
            </a:r>
            <a:r>
              <a:rPr lang="en-US" altLang="zh-TW" dirty="0">
                <a:latin typeface="微軟正黑體" panose="020B0604030504040204" pitchFamily="34" charset="-120"/>
                <a:ea typeface="微軟正黑體" panose="020B0604030504040204" pitchFamily="34" charset="-120"/>
              </a:rPr>
              <a:t>, J. </a:t>
            </a:r>
            <a:r>
              <a:rPr lang="en-US" altLang="zh-TW" dirty="0" err="1">
                <a:latin typeface="微軟正黑體" panose="020B0604030504040204" pitchFamily="34" charset="-120"/>
                <a:ea typeface="微軟正黑體" panose="020B0604030504040204" pitchFamily="34" charset="-120"/>
              </a:rPr>
              <a:t>Näslund</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2014)</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Tree>
    <p:extLst>
      <p:ext uri="{BB962C8B-B14F-4D97-AF65-F5344CB8AC3E}">
        <p14:creationId xmlns:p14="http://schemas.microsoft.com/office/powerpoint/2010/main" val="352000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05183" y="2250865"/>
            <a:ext cx="10296218" cy="1829282"/>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受測者：</a:t>
            </a:r>
            <a:r>
              <a:rPr lang="en-US" altLang="zh-TW" dirty="0">
                <a:latin typeface="微軟正黑體" panose="020B0604030504040204" pitchFamily="34" charset="-120"/>
                <a:ea typeface="微軟正黑體" panose="020B0604030504040204" pitchFamily="34" charset="-120"/>
              </a:rPr>
              <a:t>134 </a:t>
            </a:r>
            <a:r>
              <a:rPr lang="zh-TW" altLang="en-US" dirty="0">
                <a:latin typeface="微軟正黑體" panose="020B0604030504040204" pitchFamily="34" charset="-120"/>
                <a:ea typeface="微軟正黑體" panose="020B0604030504040204" pitchFamily="34" charset="-120"/>
              </a:rPr>
              <a:t>人參與了研究</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皆為隆德大學的學生</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algn="l">
              <a:lnSpc>
                <a:spcPct val="120000"/>
              </a:lnSpc>
            </a:pP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74 </a:t>
            </a:r>
            <a:r>
              <a:rPr lang="zh-TW" altLang="en-US" dirty="0">
                <a:latin typeface="微軟正黑體" panose="020B0604030504040204" pitchFamily="34" charset="-120"/>
                <a:ea typeface="微軟正黑體" panose="020B0604030504040204" pitchFamily="34" charset="-120"/>
              </a:rPr>
              <a:t>名男性 </a:t>
            </a:r>
            <a:r>
              <a:rPr lang="en-US" altLang="zh-TW" dirty="0">
                <a:latin typeface="微軟正黑體" panose="020B0604030504040204" pitchFamily="34" charset="-120"/>
                <a:ea typeface="微軟正黑體" panose="020B0604030504040204" pitchFamily="34" charset="-120"/>
              </a:rPr>
              <a:t>(55%) </a:t>
            </a:r>
            <a:r>
              <a:rPr lang="zh-TW" altLang="en-US" dirty="0">
                <a:latin typeface="微軟正黑體" panose="020B0604030504040204" pitchFamily="34" charset="-120"/>
                <a:ea typeface="微軟正黑體" panose="020B0604030504040204" pitchFamily="34" charset="-120"/>
              </a:rPr>
              <a:t>和 </a:t>
            </a:r>
            <a:r>
              <a:rPr lang="en-US" altLang="zh-TW" dirty="0">
                <a:latin typeface="微軟正黑體" panose="020B0604030504040204" pitchFamily="34" charset="-120"/>
                <a:ea typeface="微軟正黑體" panose="020B0604030504040204" pitchFamily="34" charset="-120"/>
              </a:rPr>
              <a:t>60 </a:t>
            </a:r>
            <a:r>
              <a:rPr lang="zh-TW" altLang="en-US" dirty="0">
                <a:latin typeface="微軟正黑體" panose="020B0604030504040204" pitchFamily="34" charset="-120"/>
                <a:ea typeface="微軟正黑體" panose="020B0604030504040204" pitchFamily="34" charset="-120"/>
              </a:rPr>
              <a:t>名女性 </a:t>
            </a:r>
            <a:r>
              <a:rPr lang="en-US" altLang="zh-TW" dirty="0">
                <a:latin typeface="微軟正黑體" panose="020B0604030504040204" pitchFamily="34" charset="-120"/>
                <a:ea typeface="微軟正黑體" panose="020B0604030504040204" pitchFamily="34" charset="-120"/>
              </a:rPr>
              <a:t>(45%)</a:t>
            </a: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年齡</a:t>
            </a:r>
            <a:r>
              <a:rPr lang="en-US" altLang="zh-TW" dirty="0">
                <a:latin typeface="微軟正黑體" panose="020B0604030504040204" pitchFamily="34" charset="-120"/>
                <a:ea typeface="微軟正黑體" panose="020B0604030504040204" pitchFamily="34" charset="-120"/>
              </a:rPr>
              <a:t>: 18-28 </a:t>
            </a:r>
            <a:r>
              <a:rPr lang="zh-TW" altLang="en-US" dirty="0">
                <a:latin typeface="微軟正黑體" panose="020B0604030504040204" pitchFamily="34" charset="-120"/>
                <a:ea typeface="微軟正黑體" panose="020B0604030504040204" pitchFamily="34" charset="-120"/>
              </a:rPr>
              <a:t>歲，平均年齡為 </a:t>
            </a:r>
            <a:r>
              <a:rPr lang="en-US" altLang="zh-TW" dirty="0">
                <a:latin typeface="微軟正黑體" panose="020B0604030504040204" pitchFamily="34" charset="-120"/>
                <a:ea typeface="微軟正黑體" panose="020B0604030504040204" pitchFamily="34" charset="-120"/>
              </a:rPr>
              <a:t>21.1 </a:t>
            </a:r>
            <a:r>
              <a:rPr lang="zh-TW" altLang="en-US" dirty="0">
                <a:latin typeface="微軟正黑體" panose="020B0604030504040204" pitchFamily="34" charset="-120"/>
                <a:ea typeface="微軟正黑體" panose="020B0604030504040204" pitchFamily="34" charset="-120"/>
              </a:rPr>
              <a:t>歲</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參與者被告知他們將參與一項研究，目的是研究</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人們如何感知地鐵站中的信息</a:t>
            </a:r>
            <a:r>
              <a:rPr lang="zh-TW" altLang="en-US" dirty="0">
                <a:latin typeface="微軟正黑體" panose="020B0604030504040204" pitchFamily="34" charset="-120"/>
                <a:ea typeface="微軟正黑體" panose="020B0604030504040204" pitchFamily="34" charset="-120"/>
              </a:rPr>
              <a:t>。參與者被要求表現得好像他們真實處在那裡一樣，並在地下地鐵站尋找可能有用的信息，例如下一班火車的出發時間和目的地等。</a:t>
            </a: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沒有提供有關實驗疏散部分的信息。</a:t>
            </a:r>
            <a:endParaRPr lang="en-US" altLang="zh-TW"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dirty="0"/>
          </a:p>
        </p:txBody>
      </p:sp>
    </p:spTree>
    <p:extLst>
      <p:ext uri="{BB962C8B-B14F-4D97-AF65-F5344CB8AC3E}">
        <p14:creationId xmlns:p14="http://schemas.microsoft.com/office/powerpoint/2010/main" val="137016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725587" y="54317"/>
            <a:ext cx="5370413" cy="959475"/>
          </a:xfrm>
        </p:spPr>
        <p:txBody>
          <a:bodyPr>
            <a:normAutofit fontScale="90000"/>
          </a:bodyPr>
          <a:lstStyle/>
          <a:p>
            <a:r>
              <a:rPr lang="en-US" altLang="zh-TW" sz="4400" b="1" dirty="0">
                <a:latin typeface="微軟正黑體" panose="020B0604030504040204" pitchFamily="34" charset="-120"/>
                <a:ea typeface="微軟正黑體" panose="020B0604030504040204" pitchFamily="34" charset="-120"/>
              </a:rPr>
              <a:t>Virtual Environment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35399" y="1267007"/>
            <a:ext cx="11385125" cy="1930560"/>
          </a:xfrm>
        </p:spPr>
        <p:txBody>
          <a:bodyPr>
            <a:noAutofit/>
          </a:bodyPr>
          <a:lstStyle/>
          <a:p>
            <a:pPr marL="342900" indent="-342900" algn="l">
              <a:lnSpc>
                <a:spcPct val="130000"/>
              </a:lnSpc>
              <a:buFont typeface="Wingdings" panose="05000000000000000000" pitchFamily="2" charset="2"/>
              <a:buChar char="Ø"/>
            </a:pPr>
            <a:r>
              <a:rPr lang="en-US" altLang="zh-TW" dirty="0">
                <a:latin typeface="微軟正黑體" panose="020B0604030504040204" pitchFamily="34" charset="-120"/>
                <a:ea typeface="微軟正黑體" panose="020B0604030504040204" pitchFamily="34" charset="-120"/>
              </a:rPr>
              <a:t>VE </a:t>
            </a:r>
            <a:r>
              <a:rPr lang="zh-TW" altLang="en-US" dirty="0">
                <a:latin typeface="微軟正黑體" panose="020B0604030504040204" pitchFamily="34" charset="-120"/>
                <a:ea typeface="微軟正黑體" panose="020B0604030504040204" pitchFamily="34" charset="-120"/>
              </a:rPr>
              <a:t>是根據斯德哥爾摩規劃中的地鐵站的 </a:t>
            </a:r>
            <a:r>
              <a:rPr lang="en-US" altLang="zh-TW" dirty="0">
                <a:latin typeface="微軟正黑體" panose="020B0604030504040204" pitchFamily="34" charset="-120"/>
                <a:ea typeface="微軟正黑體" panose="020B0604030504040204" pitchFamily="34" charset="-120"/>
              </a:rPr>
              <a:t>3D </a:t>
            </a:r>
            <a:r>
              <a:rPr lang="zh-TW" altLang="en-US" dirty="0">
                <a:latin typeface="微軟正黑體" panose="020B0604030504040204" pitchFamily="34" charset="-120"/>
                <a:ea typeface="微軟正黑體" panose="020B0604030504040204" pitchFamily="34" charset="-120"/>
              </a:rPr>
              <a:t>模型創建</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電梯大廳有</a:t>
            </a:r>
            <a:r>
              <a:rPr lang="zh-TW" altLang="en-US" b="1" dirty="0">
                <a:solidFill>
                  <a:schemeClr val="accent2">
                    <a:lumMod val="75000"/>
                  </a:schemeClr>
                </a:solidFill>
                <a:latin typeface="微軟正黑體" panose="020B0604030504040204" pitchFamily="34" charset="-120"/>
                <a:ea typeface="微軟正黑體" panose="020B0604030504040204" pitchFamily="34" charset="-120"/>
              </a:rPr>
              <a:t>八部疏散電梯</a:t>
            </a:r>
            <a:r>
              <a:rPr lang="zh-TW" altLang="en-US" dirty="0">
                <a:latin typeface="微軟正黑體" panose="020B0604030504040204" pitchFamily="34" charset="-120"/>
                <a:ea typeface="微軟正黑體" panose="020B0604030504040204" pitchFamily="34" charset="-120"/>
              </a:rPr>
              <a:t>，可以通過一條通道到達，該通道從平台通過樓梯、自動扶梯和防火防煙隔間的電梯進入</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從每一層到電梯大廳層的電梯不能在 </a:t>
            </a:r>
            <a:r>
              <a:rPr lang="en-US" altLang="zh-TW" dirty="0">
                <a:latin typeface="微軟正黑體" panose="020B0604030504040204" pitchFamily="34" charset="-120"/>
                <a:ea typeface="微軟正黑體" panose="020B0604030504040204" pitchFamily="34" charset="-120"/>
              </a:rPr>
              <a:t>VE </a:t>
            </a:r>
            <a:r>
              <a:rPr lang="zh-TW" altLang="en-US" dirty="0">
                <a:latin typeface="微軟正黑體" panose="020B0604030504040204" pitchFamily="34" charset="-120"/>
                <a:ea typeface="微軟正黑體" panose="020B0604030504040204" pitchFamily="34" charset="-120"/>
              </a:rPr>
              <a:t>中使用。從第一個隔間，可以通過側門到達通往疏散樓梯的逃生路線。</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另一條疏散路徑是通過三扇敞開的玻璃門通往電梯大廳。如果選擇這條路徑，也可以通過電梯大廳內的三個不同的門到達逃生樓梯。</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5</a:t>
            </a:fld>
            <a:endParaRPr lang="zh-TW" altLang="en-US">
              <a:solidFill>
                <a:prstClr val="black">
                  <a:tint val="75000"/>
                </a:prstClr>
              </a:solidFill>
            </a:endParaRPr>
          </a:p>
        </p:txBody>
      </p:sp>
      <p:pic>
        <p:nvPicPr>
          <p:cNvPr id="11" name="Picture 4" descr="圖2">
            <a:extLst>
              <a:ext uri="{FF2B5EF4-FFF2-40B4-BE49-F238E27FC236}">
                <a16:creationId xmlns:a16="http://schemas.microsoft.com/office/drawing/2014/main" id="{B5C48523-2277-4FCB-9943-B1790A09C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5219" y="866763"/>
            <a:ext cx="8008581" cy="4724230"/>
          </a:xfrm>
          <a:prstGeom prst="rect">
            <a:avLst/>
          </a:prstGeom>
          <a:noFill/>
          <a:extLst>
            <a:ext uri="{909E8E84-426E-40DD-AFC4-6F175D3DCCD1}">
              <a14:hiddenFill xmlns:a14="http://schemas.microsoft.com/office/drawing/2010/main">
                <a:solidFill>
                  <a:srgbClr val="FFFFFF"/>
                </a:solidFill>
              </a14:hiddenFill>
            </a:ext>
          </a:extLst>
        </p:spPr>
      </p:pic>
      <p:sp>
        <p:nvSpPr>
          <p:cNvPr id="13" name="文字方塊 12">
            <a:extLst>
              <a:ext uri="{FF2B5EF4-FFF2-40B4-BE49-F238E27FC236}">
                <a16:creationId xmlns:a16="http://schemas.microsoft.com/office/drawing/2014/main" id="{1F41DA91-715C-4C8E-87F6-6B54A7077882}"/>
              </a:ext>
            </a:extLst>
          </p:cNvPr>
          <p:cNvSpPr txBox="1"/>
          <p:nvPr/>
        </p:nvSpPr>
        <p:spPr>
          <a:xfrm>
            <a:off x="4399039" y="5333377"/>
            <a:ext cx="7508722" cy="970907"/>
          </a:xfrm>
          <a:prstGeom prst="rect">
            <a:avLst/>
          </a:prstGeom>
          <a:noFill/>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圖</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車站佈局概覽。</a:t>
            </a:r>
            <a:endParaRPr lang="en-US" altLang="zh-TW" sz="2400" dirty="0">
              <a:latin typeface="微軟正黑體" panose="020B0604030504040204" pitchFamily="34" charset="-120"/>
              <a:ea typeface="微軟正黑體" panose="020B0604030504040204" pitchFamily="34" charset="-120"/>
            </a:endParaRPr>
          </a:p>
          <a:p>
            <a:pPr>
              <a:lnSpc>
                <a:spcPct val="125000"/>
              </a:lnSpc>
            </a:pPr>
            <a:r>
              <a:rPr lang="zh-TW" altLang="en-US" sz="2400" dirty="0">
                <a:latin typeface="微軟正黑體" panose="020B0604030504040204" pitchFamily="34" charset="-120"/>
                <a:ea typeface="微軟正黑體" panose="020B0604030504040204" pitchFamily="34" charset="-120"/>
              </a:rPr>
              <a:t>門上方的小圓點顯示了出口標誌在模型中的位置。</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3935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725587" y="136525"/>
            <a:ext cx="5370413" cy="959475"/>
          </a:xfrm>
        </p:spPr>
        <p:txBody>
          <a:bodyPr>
            <a:normAutofit fontScale="90000"/>
          </a:bodyPr>
          <a:lstStyle/>
          <a:p>
            <a:r>
              <a:rPr lang="en-US" altLang="zh-TW" sz="4400" b="1" dirty="0">
                <a:latin typeface="微軟正黑體" panose="020B0604030504040204" pitchFamily="34" charset="-120"/>
                <a:ea typeface="微軟正黑體" panose="020B0604030504040204" pitchFamily="34" charset="-120"/>
              </a:rPr>
              <a:t>Virtual Environment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662359" y="5168377"/>
            <a:ext cx="7750038" cy="1930560"/>
          </a:xfrm>
        </p:spPr>
        <p:txBody>
          <a:bodyPr>
            <a:noAutofit/>
          </a:bodyPr>
          <a:lstStyle/>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圖</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在 </a:t>
            </a:r>
            <a:r>
              <a:rPr lang="en-US" altLang="zh-TW" dirty="0">
                <a:latin typeface="微軟正黑體" panose="020B0604030504040204" pitchFamily="34" charset="-120"/>
                <a:ea typeface="微軟正黑體" panose="020B0604030504040204" pitchFamily="34" charset="-120"/>
              </a:rPr>
              <a:t>VE </a:t>
            </a:r>
            <a:r>
              <a:rPr lang="zh-TW" altLang="en-US" dirty="0">
                <a:latin typeface="微軟正黑體" panose="020B0604030504040204" pitchFamily="34" charset="-120"/>
                <a:ea typeface="微軟正黑體" panose="020B0604030504040204" pitchFamily="34" charset="-120"/>
              </a:rPr>
              <a:t>中看到的通往電梯大廳層的保護隔間。通過玻璃門可以看到通往通道的電梯、樓梯和自動扶梯。</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pic>
        <p:nvPicPr>
          <p:cNvPr id="8" name="Picture 6" descr="圖 3">
            <a:extLst>
              <a:ext uri="{FF2B5EF4-FFF2-40B4-BE49-F238E27FC236}">
                <a16:creationId xmlns:a16="http://schemas.microsoft.com/office/drawing/2014/main" id="{17A03A5C-DEC8-40B9-8BF5-5E0FB0585B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7475" y="1689623"/>
            <a:ext cx="5374289" cy="3047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460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821302" y="1683394"/>
            <a:ext cx="8989448" cy="1930560"/>
          </a:xfrm>
        </p:spPr>
        <p:txBody>
          <a:bodyPr>
            <a:noAutofit/>
          </a:bodyPr>
          <a:lstStyle/>
          <a:p>
            <a:pPr algn="l">
              <a:lnSpc>
                <a:spcPct val="140000"/>
              </a:lnSpc>
            </a:pPr>
            <a:r>
              <a:rPr lang="zh-TW" altLang="en-US" dirty="0">
                <a:latin typeface="微軟正黑體" panose="020B0604030504040204" pitchFamily="34" charset="-120"/>
                <a:ea typeface="微軟正黑體" panose="020B0604030504040204" pitchFamily="34" charset="-120"/>
              </a:rPr>
              <a:t>研究和比較了採用不同疏散措施的四種情景。這些場景包括</a:t>
            </a:r>
            <a:r>
              <a:rPr lang="en-US" altLang="zh-TW" dirty="0">
                <a:latin typeface="微軟正黑體" panose="020B0604030504040204" pitchFamily="34" charset="-120"/>
                <a:ea typeface="微軟正黑體" panose="020B0604030504040204" pitchFamily="34" charset="-120"/>
              </a:rPr>
              <a:t>:</a:t>
            </a:r>
          </a:p>
          <a:p>
            <a:pPr algn="l">
              <a:lnSpc>
                <a:spcPct val="140000"/>
              </a:lnSpc>
            </a:pPr>
            <a:endParaRPr lang="it-IT" altLang="zh-TW" sz="1100" dirty="0">
              <a:latin typeface="微軟正黑體" panose="020B0604030504040204" pitchFamily="34" charset="-120"/>
              <a:ea typeface="微軟正黑體" panose="020B0604030504040204" pitchFamily="34" charset="-120"/>
            </a:endParaRPr>
          </a:p>
          <a:p>
            <a:pPr algn="l">
              <a:lnSpc>
                <a:spcPct val="140000"/>
              </a:lnSpc>
            </a:pPr>
            <a:r>
              <a:rPr lang="it-IT" altLang="zh-TW" dirty="0">
                <a:latin typeface="微軟正黑體" panose="020B0604030504040204" pitchFamily="34" charset="-120"/>
                <a:ea typeface="微軟正黑體" panose="020B0604030504040204" pitchFamily="34" charset="-120"/>
              </a:rPr>
              <a:t>1.</a:t>
            </a:r>
            <a:r>
              <a:rPr lang="it-IT" altLang="zh-TW" b="1" dirty="0">
                <a:latin typeface="微軟正黑體" panose="020B0604030504040204" pitchFamily="34" charset="-120"/>
                <a:ea typeface="微軟正黑體" panose="020B0604030504040204" pitchFamily="34" charset="-120"/>
              </a:rPr>
              <a:t>Base-line scenario</a:t>
            </a:r>
          </a:p>
          <a:p>
            <a:pPr algn="l">
              <a:lnSpc>
                <a:spcPct val="140000"/>
              </a:lnSpc>
            </a:pPr>
            <a:r>
              <a:rPr lang="it-IT" altLang="zh-TW" dirty="0">
                <a:latin typeface="微軟正黑體" panose="020B0604030504040204" pitchFamily="34" charset="-120"/>
                <a:ea typeface="微軟正黑體" panose="020B0604030504040204" pitchFamily="34" charset="-120"/>
              </a:rPr>
              <a:t>2.</a:t>
            </a:r>
            <a:r>
              <a:rPr lang="it-IT" altLang="zh-TW" b="1" dirty="0">
                <a:latin typeface="微軟正黑體" panose="020B0604030504040204" pitchFamily="34" charset="-120"/>
                <a:ea typeface="微軟正黑體" panose="020B0604030504040204" pitchFamily="34" charset="-120"/>
              </a:rPr>
              <a:t>Enhanced scenario-</a:t>
            </a:r>
            <a:r>
              <a:rPr lang="zh-TW" altLang="en-US" dirty="0">
                <a:latin typeface="微軟正黑體" panose="020B0604030504040204" pitchFamily="34" charset="-120"/>
                <a:ea typeface="微軟正黑體" panose="020B0604030504040204" pitchFamily="34" charset="-120"/>
              </a:rPr>
              <a:t>增強引導系統的場景</a:t>
            </a:r>
            <a:endParaRPr lang="en-US" altLang="zh-TW" dirty="0">
              <a:latin typeface="微軟正黑體" panose="020B0604030504040204" pitchFamily="34" charset="-120"/>
              <a:ea typeface="微軟正黑體" panose="020B0604030504040204" pitchFamily="34" charset="-120"/>
            </a:endParaRPr>
          </a:p>
          <a:p>
            <a:pPr algn="l">
              <a:lnSpc>
                <a:spcPct val="140000"/>
              </a:lnSpc>
            </a:pPr>
            <a:r>
              <a:rPr lang="zh-TW" altLang="en-US" dirty="0">
                <a:latin typeface="微軟正黑體" panose="020B0604030504040204" pitchFamily="34" charset="-120"/>
                <a:ea typeface="微軟正黑體" panose="020B0604030504040204" pitchFamily="34" charset="-120"/>
              </a:rPr>
              <a:t>（例如，提供更多信息的語音警報消息和閃爍的綠燈以引導人們）</a:t>
            </a:r>
            <a:endParaRPr lang="it-IT" altLang="zh-TW" dirty="0">
              <a:latin typeface="微軟正黑體" panose="020B0604030504040204" pitchFamily="34" charset="-120"/>
              <a:ea typeface="微軟正黑體" panose="020B0604030504040204" pitchFamily="34" charset="-120"/>
            </a:endParaRPr>
          </a:p>
          <a:p>
            <a:pPr algn="l">
              <a:lnSpc>
                <a:spcPct val="140000"/>
              </a:lnSpc>
            </a:pPr>
            <a:r>
              <a:rPr lang="it-IT" altLang="zh-TW" dirty="0">
                <a:latin typeface="微軟正黑體" panose="020B0604030504040204" pitchFamily="34" charset="-120"/>
                <a:ea typeface="微軟正黑體" panose="020B0604030504040204" pitchFamily="34" charset="-120"/>
              </a:rPr>
              <a:t>3.</a:t>
            </a:r>
            <a:r>
              <a:rPr lang="it-IT" altLang="zh-TW" b="1" dirty="0">
                <a:latin typeface="微軟正黑體" panose="020B0604030504040204" pitchFamily="34" charset="-120"/>
                <a:ea typeface="微軟正黑體" panose="020B0604030504040204" pitchFamily="34" charset="-120"/>
              </a:rPr>
              <a:t>Smartphone scenario-</a:t>
            </a:r>
            <a:r>
              <a:rPr lang="zh-TW" altLang="en-US" dirty="0">
                <a:latin typeface="微軟正黑體" panose="020B0604030504040204" pitchFamily="34" charset="-120"/>
                <a:ea typeface="微軟正黑體" panose="020B0604030504040204" pitchFamily="34" charset="-120"/>
              </a:rPr>
              <a:t>具有智能手機引導的場景</a:t>
            </a:r>
            <a:endParaRPr lang="it-IT" altLang="zh-TW" dirty="0">
              <a:latin typeface="微軟正黑體" panose="020B0604030504040204" pitchFamily="34" charset="-120"/>
              <a:ea typeface="微軟正黑體" panose="020B0604030504040204" pitchFamily="34" charset="-120"/>
            </a:endParaRPr>
          </a:p>
          <a:p>
            <a:pPr algn="l">
              <a:lnSpc>
                <a:spcPct val="140000"/>
              </a:lnSpc>
            </a:pPr>
            <a:r>
              <a:rPr lang="it-IT" altLang="zh-TW" dirty="0">
                <a:latin typeface="微軟正黑體" panose="020B0604030504040204" pitchFamily="34" charset="-120"/>
                <a:ea typeface="微軟正黑體" panose="020B0604030504040204" pitchFamily="34" charset="-120"/>
              </a:rPr>
              <a:t>4.</a:t>
            </a:r>
            <a:r>
              <a:rPr lang="it-IT" altLang="zh-TW" b="1" dirty="0">
                <a:latin typeface="微軟正黑體" panose="020B0604030504040204" pitchFamily="34" charset="-120"/>
                <a:ea typeface="微軟正黑體" panose="020B0604030504040204" pitchFamily="34" charset="-120"/>
              </a:rPr>
              <a:t>Timer scenario-</a:t>
            </a:r>
            <a:r>
              <a:rPr lang="zh-TW" altLang="en-US" dirty="0">
                <a:latin typeface="微軟正黑體" panose="020B0604030504040204" pitchFamily="34" charset="-120"/>
                <a:ea typeface="微軟正黑體" panose="020B0604030504040204" pitchFamily="34" charset="-120"/>
              </a:rPr>
              <a:t>具有顯示倒數計時器的計時器的場景電梯上方</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7</a:t>
            </a:fld>
            <a:endParaRPr lang="zh-TW" altLang="en-US">
              <a:solidFill>
                <a:prstClr val="black">
                  <a:tint val="75000"/>
                </a:prstClr>
              </a:solidFill>
            </a:endParaRPr>
          </a:p>
        </p:txBody>
      </p:sp>
      <p:sp>
        <p:nvSpPr>
          <p:cNvPr id="10" name="標題 1">
            <a:extLst>
              <a:ext uri="{FF2B5EF4-FFF2-40B4-BE49-F238E27FC236}">
                <a16:creationId xmlns:a16="http://schemas.microsoft.com/office/drawing/2014/main" id="{B854A94E-1267-434A-8F10-1CC84F535D9E}"/>
              </a:ext>
            </a:extLst>
          </p:cNvPr>
          <p:cNvSpPr txBox="1">
            <a:spLocks/>
          </p:cNvSpPr>
          <p:nvPr/>
        </p:nvSpPr>
        <p:spPr>
          <a:xfrm>
            <a:off x="590548" y="0"/>
            <a:ext cx="7419977"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b="1" dirty="0">
                <a:latin typeface="微軟正黑體" panose="020B0604030504040204" pitchFamily="34" charset="-120"/>
                <a:ea typeface="微軟正黑體" panose="020B0604030504040204" pitchFamily="34" charset="-120"/>
              </a:rPr>
              <a:t>研究場景</a:t>
            </a:r>
            <a:endParaRPr lang="zh-TW" altLang="en-US"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6297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8</a:t>
            </a:fld>
            <a:endParaRPr lang="zh-TW" altLang="en-US">
              <a:solidFill>
                <a:prstClr val="black">
                  <a:tint val="75000"/>
                </a:prstClr>
              </a:solidFill>
            </a:endParaRPr>
          </a:p>
        </p:txBody>
      </p:sp>
      <p:sp>
        <p:nvSpPr>
          <p:cNvPr id="9" name="標題 1"/>
          <p:cNvSpPr txBox="1">
            <a:spLocks/>
          </p:cNvSpPr>
          <p:nvPr/>
        </p:nvSpPr>
        <p:spPr>
          <a:xfrm>
            <a:off x="590548" y="0"/>
            <a:ext cx="7419977"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b="1" dirty="0">
                <a:latin typeface="微軟正黑體" panose="020B0604030504040204" pitchFamily="34" charset="-120"/>
                <a:ea typeface="微軟正黑體" panose="020B0604030504040204" pitchFamily="34" charset="-120"/>
              </a:rPr>
              <a:t>研究場景</a:t>
            </a:r>
            <a:r>
              <a:rPr lang="en-US" altLang="zh-TW" b="1" dirty="0">
                <a:latin typeface="微軟正黑體" panose="020B0604030504040204" pitchFamily="34" charset="-120"/>
                <a:ea typeface="微軟正黑體" panose="020B0604030504040204" pitchFamily="34" charset="-120"/>
              </a:rPr>
              <a:t>-</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Base-line scenario</a:t>
            </a:r>
            <a:endParaRPr lang="zh-TW" altLang="en-US" sz="3200" dirty="0">
              <a:latin typeface="微軟正黑體" panose="020B0604030504040204" pitchFamily="34" charset="-120"/>
              <a:ea typeface="微軟正黑體" panose="020B0604030504040204" pitchFamily="34" charset="-120"/>
            </a:endParaRPr>
          </a:p>
        </p:txBody>
      </p:sp>
      <p:pic>
        <p:nvPicPr>
          <p:cNvPr id="3074" name="Picture 2" descr="圖 4">
            <a:extLst>
              <a:ext uri="{FF2B5EF4-FFF2-40B4-BE49-F238E27FC236}">
                <a16:creationId xmlns:a16="http://schemas.microsoft.com/office/drawing/2014/main" id="{2C61B8AF-BF32-4EC0-A6FC-8E54598C00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941" y="1594660"/>
            <a:ext cx="9490278" cy="2863446"/>
          </a:xfrm>
          <a:prstGeom prst="rect">
            <a:avLst/>
          </a:prstGeom>
          <a:noFill/>
          <a:extLst>
            <a:ext uri="{909E8E84-426E-40DD-AFC4-6F175D3DCCD1}">
              <a14:hiddenFill xmlns:a14="http://schemas.microsoft.com/office/drawing/2010/main">
                <a:solidFill>
                  <a:srgbClr val="FFFFFF"/>
                </a:solidFill>
              </a14:hiddenFill>
            </a:ext>
          </a:extLst>
        </p:spPr>
      </p:pic>
      <p:sp>
        <p:nvSpPr>
          <p:cNvPr id="11" name="文字方塊 10">
            <a:extLst>
              <a:ext uri="{FF2B5EF4-FFF2-40B4-BE49-F238E27FC236}">
                <a16:creationId xmlns:a16="http://schemas.microsoft.com/office/drawing/2014/main" id="{9C398430-173A-4EE6-99A7-9A14EDFBF788}"/>
              </a:ext>
            </a:extLst>
          </p:cNvPr>
          <p:cNvSpPr txBox="1"/>
          <p:nvPr/>
        </p:nvSpPr>
        <p:spPr>
          <a:xfrm>
            <a:off x="1015679" y="4861797"/>
            <a:ext cx="8822802" cy="1200329"/>
          </a:xfrm>
          <a:prstGeom prst="rect">
            <a:avLst/>
          </a:prstGeom>
          <a:noFill/>
        </p:spPr>
        <p:txBody>
          <a:bodyPr wrap="square">
            <a:spAutoFit/>
          </a:bodyPr>
          <a:lstStyle/>
          <a:p>
            <a:r>
              <a:rPr lang="zh-TW" altLang="en-US" sz="2400" dirty="0">
                <a:latin typeface="微軟正黑體" panose="020B0604030504040204" pitchFamily="34" charset="-120"/>
                <a:ea typeface="微軟正黑體" panose="020B0604030504040204" pitchFamily="34" charset="-120"/>
              </a:rPr>
              <a:t>瑞典建築規範所要求的</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基本引導系統</a:t>
            </a:r>
            <a:r>
              <a:rPr lang="zh-TW" altLang="en-US" sz="2400" dirty="0">
                <a:latin typeface="微軟正黑體" panose="020B0604030504040204" pitchFamily="34" charset="-120"/>
                <a:ea typeface="微軟正黑體" panose="020B0604030504040204" pitchFamily="34" charset="-120"/>
              </a:rPr>
              <a:t>，即緊急出口標誌和帶有基本疏散消息的</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語音警報</a:t>
            </a:r>
            <a:r>
              <a:rPr lang="zh-TW" altLang="en-US" sz="2400" dirty="0">
                <a:latin typeface="微軟正黑體" panose="020B0604030504040204" pitchFamily="34" charset="-120"/>
                <a:ea typeface="微軟正黑體" panose="020B0604030504040204" pitchFamily="34" charset="-120"/>
              </a:rPr>
              <a:t>，但</a:t>
            </a: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rPr>
              <a:t>未提及電梯疏散</a:t>
            </a:r>
            <a:r>
              <a:rPr lang="zh-TW" altLang="en-US" sz="2400" dirty="0">
                <a:latin typeface="微軟正黑體" panose="020B0604030504040204" pitchFamily="34" charset="-120"/>
                <a:ea typeface="微軟正黑體" panose="020B0604030504040204" pitchFamily="34" charset="-120"/>
              </a:rPr>
              <a:t>。電梯大堂的電梯在電梯門上方有疏散標誌。</a:t>
            </a:r>
          </a:p>
        </p:txBody>
      </p:sp>
    </p:spTree>
    <p:extLst>
      <p:ext uri="{BB962C8B-B14F-4D97-AF65-F5344CB8AC3E}">
        <p14:creationId xmlns:p14="http://schemas.microsoft.com/office/powerpoint/2010/main" val="126161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9</a:t>
            </a:fld>
            <a:endParaRPr lang="zh-TW" altLang="en-US">
              <a:solidFill>
                <a:prstClr val="black">
                  <a:tint val="75000"/>
                </a:prstClr>
              </a:solidFill>
            </a:endParaRPr>
          </a:p>
        </p:txBody>
      </p:sp>
      <p:sp>
        <p:nvSpPr>
          <p:cNvPr id="9" name="標題 1"/>
          <p:cNvSpPr txBox="1">
            <a:spLocks/>
          </p:cNvSpPr>
          <p:nvPr/>
        </p:nvSpPr>
        <p:spPr>
          <a:xfrm>
            <a:off x="590548" y="0"/>
            <a:ext cx="7419977"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b="1" dirty="0">
                <a:latin typeface="微軟正黑體" panose="020B0604030504040204" pitchFamily="34" charset="-120"/>
                <a:ea typeface="微軟正黑體" panose="020B0604030504040204" pitchFamily="34" charset="-120"/>
              </a:rPr>
              <a:t>研究場景</a:t>
            </a:r>
            <a:r>
              <a:rPr lang="en-US" altLang="zh-TW" b="1" dirty="0">
                <a:latin typeface="微軟正黑體" panose="020B0604030504040204" pitchFamily="34" charset="-120"/>
                <a:ea typeface="微軟正黑體" panose="020B0604030504040204" pitchFamily="34" charset="-120"/>
              </a:rPr>
              <a:t>-</a:t>
            </a:r>
            <a:r>
              <a:rPr kumimoji="0" lang="it-IT" altLang="zh-TW" sz="24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rPr>
              <a:t> Enhanced scenario</a:t>
            </a:r>
            <a:endParaRPr lang="zh-TW" altLang="en-US" sz="3200" dirty="0">
              <a:latin typeface="微軟正黑體" panose="020B0604030504040204" pitchFamily="34" charset="-120"/>
              <a:ea typeface="微軟正黑體" panose="020B0604030504040204" pitchFamily="34" charset="-120"/>
            </a:endParaRPr>
          </a:p>
        </p:txBody>
      </p:sp>
      <p:sp>
        <p:nvSpPr>
          <p:cNvPr id="11" name="文字方塊 10">
            <a:extLst>
              <a:ext uri="{FF2B5EF4-FFF2-40B4-BE49-F238E27FC236}">
                <a16:creationId xmlns:a16="http://schemas.microsoft.com/office/drawing/2014/main" id="{9C398430-173A-4EE6-99A7-9A14EDFBF788}"/>
              </a:ext>
            </a:extLst>
          </p:cNvPr>
          <p:cNvSpPr txBox="1"/>
          <p:nvPr/>
        </p:nvSpPr>
        <p:spPr>
          <a:xfrm>
            <a:off x="590548" y="4650165"/>
            <a:ext cx="10590835" cy="1569660"/>
          </a:xfrm>
          <a:prstGeom prst="rect">
            <a:avLst/>
          </a:prstGeom>
          <a:noFill/>
        </p:spPr>
        <p:txBody>
          <a:bodyPr wrap="square">
            <a:spAutoFit/>
          </a:bodyPr>
          <a:lstStyle/>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疏散標誌用</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綠色閃爍燈（左）</a:t>
            </a:r>
            <a:endParaRPr lang="en-US" altLang="zh-TW" sz="24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和通向其中一個疏散樓梯的門一側的</a:t>
            </a: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藍色信息標誌（右）加強</a:t>
            </a:r>
            <a:endParaRPr lang="en-US" altLang="zh-TW" sz="2400" dirty="0">
              <a:solidFill>
                <a:schemeClr val="accent2">
                  <a:lumMod val="75000"/>
                </a:schemeClr>
              </a:solidFill>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solidFill>
                  <a:schemeClr val="accent2">
                    <a:lumMod val="75000"/>
                  </a:schemeClr>
                </a:solidFill>
                <a:latin typeface="微軟正黑體" panose="020B0604030504040204" pitchFamily="34" charset="-120"/>
                <a:ea typeface="微軟正黑體" panose="020B0604030504040204" pitchFamily="34" charset="-120"/>
              </a:rPr>
              <a:t>語音警報</a:t>
            </a:r>
            <a:r>
              <a:rPr lang="zh-TW" altLang="en-US" sz="2400" dirty="0">
                <a:latin typeface="微軟正黑體" panose="020B0604030504040204" pitchFamily="34" charset="-120"/>
                <a:ea typeface="微軟正黑體" panose="020B0604030504040204" pitchFamily="34" charset="-120"/>
              </a:rPr>
              <a:t>包括電梯可以用於疏散的信息</a:t>
            </a:r>
          </a:p>
          <a:p>
            <a:endParaRPr lang="zh-TW" altLang="en-US" sz="2400" dirty="0">
              <a:latin typeface="微軟正黑體" panose="020B0604030504040204" pitchFamily="34" charset="-120"/>
              <a:ea typeface="微軟正黑體" panose="020B0604030504040204" pitchFamily="34" charset="-120"/>
            </a:endParaRPr>
          </a:p>
        </p:txBody>
      </p:sp>
      <p:pic>
        <p:nvPicPr>
          <p:cNvPr id="5122" name="Picture 2" descr="圖 5">
            <a:extLst>
              <a:ext uri="{FF2B5EF4-FFF2-40B4-BE49-F238E27FC236}">
                <a16:creationId xmlns:a16="http://schemas.microsoft.com/office/drawing/2014/main" id="{4786117A-E472-4D09-A7DD-6A90E7941B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679" y="1403214"/>
            <a:ext cx="8217507" cy="299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73583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6962</TotalTime>
  <Words>2378</Words>
  <Application>Microsoft Office PowerPoint</Application>
  <PresentationFormat>寬螢幕</PresentationFormat>
  <Paragraphs>197</Paragraphs>
  <Slides>22</Slides>
  <Notes>20</Notes>
  <HiddenSlides>1</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22</vt:i4>
      </vt:variant>
    </vt:vector>
  </HeadingPairs>
  <TitlesOfParts>
    <vt:vector size="30" baseType="lpstr">
      <vt:lpstr>NexusSerif</vt:lpstr>
      <vt:lpstr>微軟正黑體</vt:lpstr>
      <vt:lpstr>新細明體</vt:lpstr>
      <vt:lpstr>Arial</vt:lpstr>
      <vt:lpstr>Calibri</vt:lpstr>
      <vt:lpstr>Calibri Light</vt:lpstr>
      <vt:lpstr>Wingdings</vt:lpstr>
      <vt:lpstr>Office 佈景主題</vt:lpstr>
      <vt:lpstr>Evacuation elevators in an underground metro station: A Virtual Reality evacuation experiment 地下地鐵站的疏散電梯：虛擬現實疏散實驗</vt:lpstr>
      <vt:lpstr>簡介</vt:lpstr>
      <vt:lpstr>簡介</vt:lpstr>
      <vt:lpstr>Methods- Participants</vt:lpstr>
      <vt:lpstr>Virtual Environment</vt:lpstr>
      <vt:lpstr>Virtual Environment</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等待時間</vt:lpstr>
      <vt:lpstr>等待時間</vt:lpstr>
      <vt:lpstr>PowerPoint 簡報</vt:lpstr>
      <vt:lpstr>PowerPoint 簡報</vt:lpstr>
      <vt:lpstr>PowerPoint 簡報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蔡培詩</cp:lastModifiedBy>
  <cp:revision>634</cp:revision>
  <dcterms:created xsi:type="dcterms:W3CDTF">2020-10-05T14:04:08Z</dcterms:created>
  <dcterms:modified xsi:type="dcterms:W3CDTF">2021-10-15T05:16:58Z</dcterms:modified>
</cp:coreProperties>
</file>